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70" r:id="rId9"/>
    <p:sldId id="260" r:id="rId10"/>
    <p:sldId id="261" r:id="rId11"/>
    <p:sldId id="262" r:id="rId12"/>
    <p:sldId id="263"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247" autoAdjust="0"/>
  </p:normalViewPr>
  <p:slideViewPr>
    <p:cSldViewPr snapToGrid="0">
      <p:cViewPr varScale="1">
        <p:scale>
          <a:sx n="43" d="100"/>
          <a:sy n="43" d="100"/>
        </p:scale>
        <p:origin x="1116" y="6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Unit test 2: Has the allocated resource been properly deallocated?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The test covers the coding standard memory protection. It makes sure the smart pointer is null after deallocating the memory by asserting that the collection has a null pointer. The test passes so it was true that the collection contains a null pointer.</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85169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Unit test 3: Is an exception thrown?</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The test covers the exceptions coding standard. It verifies an exception is thrown when expected. It throws an exception when trying to reserve space in the collection goes over capacity. The test passes so the exception is indeed thrown.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7296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Unit Test 4: Is a valid data value used?</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This test covers the coding standard data value. It verifies that “collection” can be referenced in order to compare to the data value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startSize</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It asserts that collection size is greater than the start size, so all data values are valid and our test passes. </a:t>
            </a:r>
            <a:endParaRPr dirty="0"/>
          </a:p>
        </p:txBody>
      </p:sp>
    </p:spTree>
    <p:extLst>
      <p:ext uri="{BB962C8B-B14F-4D97-AF65-F5344CB8AC3E}">
        <p14:creationId xmlns:p14="http://schemas.microsoft.com/office/powerpoint/2010/main" val="100492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Automation Summary:</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r>
              <a:rPr lang="en-US" sz="1800" dirty="0">
                <a:effectLst/>
                <a:latin typeface="Times New Roman" panose="02020603050405020304" pitchFamily="18" charset="0"/>
                <a:ea typeface="Yu Mincho" panose="02020400000000000000" pitchFamily="18" charset="-128"/>
              </a:rPr>
              <a:t>Here is a visual of the </a:t>
            </a:r>
            <a:r>
              <a:rPr lang="en-US" sz="1800" dirty="0" err="1">
                <a:effectLst/>
                <a:latin typeface="Times New Roman" panose="02020603050405020304" pitchFamily="18" charset="0"/>
                <a:ea typeface="Yu Mincho" panose="02020400000000000000" pitchFamily="18" charset="-128"/>
              </a:rPr>
              <a:t>devsecops</a:t>
            </a:r>
            <a:r>
              <a:rPr lang="en-US" sz="1800" dirty="0">
                <a:effectLst/>
                <a:latin typeface="Times New Roman" panose="02020603050405020304" pitchFamily="18" charset="0"/>
                <a:ea typeface="Yu Mincho" panose="02020400000000000000" pitchFamily="18" charset="-128"/>
              </a:rPr>
              <a:t> lifecycle, on one side we have pre-production and on the other we have post-production. Starting at the top of pre-production we have “asses and plan”- threat landscape, regulatory changes, change impact analysis; prioritize backlog, respond to new threats. Next is “design”- (security) test-driven design, app best practices (OWASP, etc.). After that is “build”- secure build, trusted repositories, secure open-source usage. The last part of pre-production is “verify and test”- vulnerability scanning, trusted source (digitally signed); functional, compliancy and security testing. We then move to the top of production, “transition and health check”- configure and deploy, security settings, penetration test. Next is “monitor and detect”- log collection, SIEM, analytics, event alerting, intrusion detection. After that we have “respond”- block attacks, turn off services, roll back. The last part of production is “maintain and stabilize”- assess against security baseline, return to baseline, return to stable state after attack/compromise.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Tools: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The security strategy we will use is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DevSecOps</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development, security, and operations. It is made up of two parts: pre-production and production. The two cycles that are constantly swapped between throughout a systems lifetime. The pipeline starts with pre-production’s “assess and plan”. It then flows through the pre-production cycle until the system is ready for production. Production starts with “transition and health check”, the production cycle is then flown through until the system needs to be revamped. At this point you can either start at the beginning with “assess and plan” or simply continue through the production lifecycle to watch for security threats and address them.</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For this technique diagrams are a great tool for development. Websites such as Lucid Chart provide tools for creating diagrams in the assess and plan/ design phase. OWASP can also be used during design to improve the systems security from the start. It can also be used during the verify and test phase to identify vulnerabilities and propose solutions. It is important to have a good IDE. An IDE that you trust can be used to build the program. Tools can be downloaded to check for errors and vulnerabilities.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CPPChecker</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is a great example of this and can be used during the verify and test phase to find vulnerabilities and other issues with your code. During the verify and test phase unit tests can also be utilized to ensure the program gives the desired results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Risks and Benefits: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Like anything in life.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devsecops</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has both pros and cons. The pros of it is it reduces the cost of vulnerability detection through the use of automation. It also provides flexible solutions that accept changes, and faster development. People also see that it improves quality control as well as collaboration between teams. Some cons are that it has faster development time, this implies overlooked vulnerabilities. It also creates more difficult to find design vulnerabilities and lacks early documentation.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So, adopting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DevSecOps</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will help speed up the development process through the use of automation. This will save the company money, free up time for people to work on other things, and limit human error. On the flip side, automation can miss vulnerabilities, or provide false positives leading to security vulnerabilities. Lack of documentation could also pose a problem for certain companies who need extensive documentation. Because it demands good communication to work properly this will not work for every company.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Recommendations: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r>
              <a:rPr lang="en-US" sz="1800" dirty="0">
                <a:effectLst/>
                <a:latin typeface="Times New Roman" panose="02020603050405020304" pitchFamily="18" charset="0"/>
                <a:ea typeface="Yu Mincho" panose="02020400000000000000" pitchFamily="18" charset="-128"/>
              </a:rPr>
              <a:t>As pointed out on the prior screen vulnerabilities can easily be overlooked. It is important to work around this problem through utilizing techniques that help detect vulnerabilities. So, how will these vulnerabilities be detected? You can have a human look over the results of the test before moving on. This ensures that all the results are accurate and do not include false positives or negatives that will affect security. You can also improve communication between teams to ensure nothing is overlooked. </a:t>
            </a:r>
            <a:r>
              <a:rPr lang="en-US" sz="1800" dirty="0" err="1">
                <a:effectLst/>
                <a:latin typeface="Times New Roman" panose="02020603050405020304" pitchFamily="18" charset="0"/>
                <a:ea typeface="Yu Mincho" panose="02020400000000000000" pitchFamily="18" charset="-128"/>
              </a:rPr>
              <a:t>Devsecops</a:t>
            </a:r>
            <a:r>
              <a:rPr lang="en-US" sz="1800" dirty="0">
                <a:effectLst/>
                <a:latin typeface="Times New Roman" panose="02020603050405020304" pitchFamily="18" charset="0"/>
                <a:ea typeface="Yu Mincho" panose="02020400000000000000" pitchFamily="18" charset="-128"/>
              </a:rPr>
              <a:t> is a great strategy, however, it demands proper communication. If proper communication cannot be achieved then the strategy may do more harm than good. You should also heed any software flaws that are detected so that they can be fixed early on. It is important to fix all issues as soon as possible as this will also help prevent the problem from snowballing and causing other issues. You want to pay special attention to places where vulnerabilities are easily overlooked. You should familiarize yourself with your tools and language enough that it is easy to determine where vulnerabilities may occur. Good quality assurance techniques will help with this, as will adopting a secure coding standard. This will help avoid many small preventable problems. Lastly, faster development means more time for testing- take advantage of this!</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Conclusion:</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Developers should follow the core security principles: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Validate input data</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Heed compiler warnings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Architect and design for security policies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Keep it simple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Default deny</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Adhere to the principle of least privilege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Sanitize data sent to other systems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Practice defense in depth</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Use effective quality assurance techniques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Adopt a secure coding standard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22860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They should also know and understand the coding standard rules for whatever language they are working in. It is also important to utilize tools such as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CPPChecker</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and OWASP to find and address vulnerabilities therefore improving security. Lastly, they should always put security first.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Threats matrix</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The threats matrix is made up of four different parts: likely, priority, low priority, and unlikely. Likely threats are threats that are likely to occur and can have a range of threat levels. Priority threats are those that must be handled or watched out for the most. These will typically have higher consequences such as higher remediation costs and threat levels. Low priority threats do not have large consequences or threat levels. They are to be handled after the priority threats. Unlikely threats are those that are not likely to happen. As with the likely threats they have a range of threat levels and consequences.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In Likely threats we have identified SQL Injection, memory protection, memory, string correctness, data value, containers, and exceptions. We can see SQL Injection, memory protection, memory, string correctness, and data value are also priority threats. This is because they are likely to occur and have high threat levels. Containers, exceptions, assertions declarations and data type are all low priority threats. Even though containers and exceptions are likely to occur, their low threat level places them as low priority. Assertions, declarations, and data type are low priority because they are unlikely and have low threat levels.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10 Principles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Here we have the 10 principles listed out along with the coding standards that relate to them. First is validate input data with the coding standard SQL injection. Next is heed compiler warnings, this relates to a lot of coding standards. I have listed Data type, data value, string correctness, memory protection, exceptions, and memory. Architect and design for security policies is number three with SQL injection, assertions, and exceptions. Number four is keep it simple with memory protection and SQL injection. Then we have default deny with SQL injection and memory protection. Number six is adhere to the principle of least privilege also containing SQL injection and memory protection. Number seven is sanitize data sent to other systems, this prevent SQL injection. Number eight is practice defense in depth with memory protection. Number nine is use effective quality assurance techniques, most coding standards can relate to this. I have listed data type, data value, string correctness, SQL injection, memory protection, assertions, exceptions, memory, and declarations. Lastly we have adopt a secure coding standard with data type, data value, string correctness, memory protection, memory, declarations and containers.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Coding Standards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Here we have our 10 coding standards listed in order from highest priority to lowest.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SQL injection. This is a priority threat that is likely to occur with medium cost and a high threat level. It is likely to occur with a high threat level so this coding standard is a top priority. </a:t>
            </a:r>
          </a:p>
          <a:p>
            <a:pPr marL="342900" marR="0" lvl="0" indent="-342900">
              <a:lnSpc>
                <a:spcPct val="200000"/>
              </a:lnSpc>
              <a:spcBef>
                <a:spcPts val="0"/>
              </a:spcBef>
              <a:spcAft>
                <a:spcPts val="0"/>
              </a:spcAft>
              <a:buFont typeface="+mj-lt"/>
              <a:buAutoNum type="arabicPeriod"/>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Memory protection: This is a priority threat that is likely to occur with medium cost and a high threat level. This coding standard is a priority because memory contains sensitive data. Due to this, memory protection is essential for preventing malicious users from accessing the information.</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Memory: this is a priority threat that is likely to occur with medium cost and a high threat level. This coding standard also handles memory, so it is a high priority. Memory is one of the main targets of malicious users so it should be a security focus.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String correctness: this is a priority threat that is likely to occur with medium cost and a high threat level. Like the past three standards this one is also a high priority. Although it is listed below memory it is still very important for strings to be declared correctly to prevent vulnerabilities.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Data value: A priority that will probably occur with high costs and a moderate threat level. This standard is still a priority; however, it is slightly less likely to occur and only a moderate threat. Because of this it is not a top priority, however, one should note that the cost for remedying this coding standard is high. This may make it a higher priority for some people.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Containers: A low priority threat that is probable to occur with high costs and a low threat level. This standard is a low threat; however, it has a high remediation cost. Because of this it is the first of the low-level threats on the list.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Exceptions: A Low priority threat that is probable to occur with medium cost and a low threat level. This standard is only probable to occur, and a low threat. I have listed it above assertions which have high remediation costs because it is more likely to occur.</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Assertions: a Low priority threat that is unlikely to occur with high costs and a low threat level. Assertions are the first of three standards which are labeled “unlikely”. Out of the three, assertions have the highest cost, so it is listed first.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Declarations: A Low priority threat that is unlikely to occur with medium cost and a low threat level. Declarations and data type are comparable in terms of priority as they have the same specs and can both create vulnerabilities.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nSpc>
                <a:spcPct val="200000"/>
              </a:lnSpc>
              <a:spcBef>
                <a:spcPts val="0"/>
              </a:spcBef>
              <a:spcAft>
                <a:spcPts val="800"/>
              </a:spcAft>
              <a:buFont typeface="+mj-lt"/>
              <a:buAutoNum type="arabicPeriod"/>
            </a:pPr>
            <a:r>
              <a:rPr lang="en-US" sz="1800" dirty="0">
                <a:effectLst/>
                <a:latin typeface="Times New Roman" panose="02020603050405020304" pitchFamily="18" charset="0"/>
                <a:ea typeface="Yu Mincho" panose="02020400000000000000" pitchFamily="18" charset="-128"/>
              </a:rPr>
              <a:t>Data type: A Low priority threat that is unlikely to occur with medium cost and a low threat level. Data type is low priority due to it being low threat and unlikely to occur.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5072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Table for each coding standard along with their severity, likelihood, remediation cost, priority, and level.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Encryption Policies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The three encryption policies are encryption in rest, at flight, and in use.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Encryption in rest refers to protecting data even when it is not being used. Data at rest is that which is not used on a daily basis. Although data is often protected behind a firewall, encryption needs to be used to improve security. To encrypt this data a transformation occurs. The data is taken out of its original form and encrypted into a different form that cannot be understood by outsiders. Only those with authorized access are able to transform the data back into its original form.</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Data in flight refers to data that is transferred over a network, it is moving from one place to the next. Data is very vulnerable during this process and so it is vital for it to be properly protected. Encryption at flight refers to encrypting this data in flight so it is protected during transit. During this process raw data is encrypted, transferred, and then unencrypted when it is ready to be accessed.</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With encryption in use data is secure at every lifecycle stage. When data becomes unencrypted, access is controlled limiting threats to it. This is very beneficial as it protects data at all times, limiting the opportunities for malicious users to access that data.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Triple-A Policy</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The Triple-A Policy is authentication, authorization, and accounting.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Authentication is properly identifying users while preventing malicious ones from posing as someone they are not. Good authentication requires uses to enter unique information that identifies them, this is user login. This information also needs to be protected in order to prevent malicious users from pulling out internal credentials and taking advantage of them.</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Authorization refers to who can issue certain commands. Companies need to have secure authorization processes in place to prevent malicious users from issuing commands they should not be able to. Authorization handles who can make changes to the database, who can add new users, and the level of access a user can reach. This is very important as you do not want a malicious user to create a new user, give it a high level of access, and then make changes to the database.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Accounting means tracking what resources are used by a user while accessing the system. Accounting should track how much data is being sent in a session, where it is being sent to, how long the user has had a session for, and how often they do certain things. Keeping track of this data will make it a lot easier to find a data breach as you can easily track which files were accessed by users as well as other processes.</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Unit test 1: Is the value out of range?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200000"/>
              </a:lnSpc>
              <a:spcBef>
                <a:spcPts val="0"/>
              </a:spcBef>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The test covers the coding standard data type. It checks if an out of range value is cast to by throwing an exception. We can see that an exception is thrown when the value is out of range so our test passed.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2.m4a"/><Relationship Id="rId7" Type="http://schemas.openxmlformats.org/officeDocument/2006/relationships/image" Target="../media/image12.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1Jh9BUxIw0U" TargetMode="External"/><Relationship Id="rId3" Type="http://schemas.openxmlformats.org/officeDocument/2006/relationships/notesSlide" Target="../notesSlides/notesSlide18.xml"/><Relationship Id="rId7" Type="http://schemas.openxmlformats.org/officeDocument/2006/relationships/hyperlink" Target="https://www.geeksforgeeks.org/assertions-cc/#:~:text=Assertions%20are%20statements%20used%20to,void%20assert(%20int%20expression%20)%3B" TargetMode="Externa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hyperlink" Target="https://cplusplus.com/reference/" TargetMode="External"/><Relationship Id="rId11" Type="http://schemas.openxmlformats.org/officeDocument/2006/relationships/image" Target="../media/image3.png"/><Relationship Id="rId5" Type="http://schemas.openxmlformats.org/officeDocument/2006/relationships/hyperlink" Target="https://en.cppreference.com/w/" TargetMode="External"/><Relationship Id="rId10" Type="http://schemas.openxmlformats.org/officeDocument/2006/relationships/hyperlink" Target="http://web.archive.org/web/20160404152049/https:/www.securecoding.cert.org/confluence/display/seccode/Top+10+Secure+Coding+Practices" TargetMode="External"/><Relationship Id="rId4" Type="http://schemas.openxmlformats.org/officeDocument/2006/relationships/hyperlink" Target="https://wiki.sei.cmu.edu/confluence/pages/viewpage.action?pageId=88046682" TargetMode="External"/><Relationship Id="rId9" Type="http://schemas.openxmlformats.org/officeDocument/2006/relationships/hyperlink" Target="https://wiki.sei.cmu.edu/confluence/display/c/STR02-C.+Sanitize+data+passed+to+complex+subsystem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Kathryn McNeil</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1" name="Audio 30">
            <a:hlinkClick r:id="" action="ppaction://media"/>
            <a:extLst>
              <a:ext uri="{FF2B5EF4-FFF2-40B4-BE49-F238E27FC236}">
                <a16:creationId xmlns:a16="http://schemas.microsoft.com/office/drawing/2014/main" id="{224AB5F1-BA7F-89F9-6F29-BB03947671C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56"/>
    </mc:Choice>
    <mc:Fallback>
      <p:transition spd="slow" advTm="4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683000" y="507542"/>
            <a:ext cx="8610600"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dirty="0"/>
              <a:t>Unit Test 2: </a:t>
            </a:r>
            <a:r>
              <a:rPr lang="en-US" sz="3200" dirty="0"/>
              <a:t>Has the allocated resource been properly deallocated? </a:t>
            </a:r>
          </a:p>
        </p:txBody>
      </p:sp>
      <p:sp>
        <p:nvSpPr>
          <p:cNvPr id="196" name="Google Shape;196;g9504e29505_0_0"/>
          <p:cNvSpPr txBox="1">
            <a:spLocks noGrp="1"/>
          </p:cNvSpPr>
          <p:nvPr>
            <p:ph type="body" idx="1"/>
          </p:nvPr>
        </p:nvSpPr>
        <p:spPr>
          <a:xfrm>
            <a:off x="499678" y="1869539"/>
            <a:ext cx="4673600" cy="323564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Memory protection: Making sure the smart pointer is null after deallocating the memory</a:t>
            </a:r>
          </a:p>
          <a:p>
            <a:pPr marL="0" lvl="0" indent="0" algn="l" rtl="0">
              <a:lnSpc>
                <a:spcPct val="90000"/>
              </a:lnSpc>
              <a:spcBef>
                <a:spcPts val="1000"/>
              </a:spcBef>
              <a:spcAft>
                <a:spcPts val="0"/>
              </a:spcAft>
              <a:buSzPts val="1800"/>
              <a:buNone/>
            </a:pPr>
            <a:r>
              <a:rPr lang="en-US" dirty="0"/>
              <a:t>	- Assert that the collection has a null pointer </a:t>
            </a:r>
          </a:p>
          <a:p>
            <a:pPr marL="0" lvl="0" indent="0" algn="l" rtl="0">
              <a:lnSpc>
                <a:spcPct val="90000"/>
              </a:lnSpc>
              <a:spcBef>
                <a:spcPts val="1000"/>
              </a:spcBef>
              <a:spcAft>
                <a:spcPts val="0"/>
              </a:spcAft>
              <a:buSzPts val="1800"/>
              <a:buNone/>
            </a:pPr>
            <a:r>
              <a:rPr lang="en-US" dirty="0"/>
              <a:t>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A8C36BE-FF37-3320-D48C-BF59BDCB8E8A}"/>
              </a:ext>
            </a:extLst>
          </p:cNvPr>
          <p:cNvPicPr>
            <a:picLocks noChangeAspect="1"/>
          </p:cNvPicPr>
          <p:nvPr/>
        </p:nvPicPr>
        <p:blipFill>
          <a:blip r:embed="rId7"/>
          <a:stretch>
            <a:fillRect/>
          </a:stretch>
        </p:blipFill>
        <p:spPr>
          <a:xfrm>
            <a:off x="2002045" y="5329616"/>
            <a:ext cx="8187909" cy="1143219"/>
          </a:xfrm>
          <a:prstGeom prst="rect">
            <a:avLst/>
          </a:prstGeom>
        </p:spPr>
      </p:pic>
      <p:pic>
        <p:nvPicPr>
          <p:cNvPr id="11" name="Picture 10">
            <a:extLst>
              <a:ext uri="{FF2B5EF4-FFF2-40B4-BE49-F238E27FC236}">
                <a16:creationId xmlns:a16="http://schemas.microsoft.com/office/drawing/2014/main" id="{EA395568-3608-9219-37F5-C7D3EA36EF47}"/>
              </a:ext>
            </a:extLst>
          </p:cNvPr>
          <p:cNvPicPr>
            <a:picLocks noChangeAspect="1"/>
          </p:cNvPicPr>
          <p:nvPr/>
        </p:nvPicPr>
        <p:blipFill>
          <a:blip r:embed="rId8"/>
          <a:stretch>
            <a:fillRect/>
          </a:stretch>
        </p:blipFill>
        <p:spPr>
          <a:xfrm>
            <a:off x="6095999" y="2024978"/>
            <a:ext cx="5008361" cy="2478097"/>
          </a:xfrm>
          <a:prstGeom prst="rect">
            <a:avLst/>
          </a:prstGeom>
        </p:spPr>
      </p:pic>
      <p:pic>
        <p:nvPicPr>
          <p:cNvPr id="24" name="Audio 23">
            <a:hlinkClick r:id="" action="ppaction://media"/>
            <a:extLst>
              <a:ext uri="{FF2B5EF4-FFF2-40B4-BE49-F238E27FC236}">
                <a16:creationId xmlns:a16="http://schemas.microsoft.com/office/drawing/2014/main" id="{24D43715-92F1-4644-DED3-DCC6335D920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965287123"/>
      </p:ext>
    </p:extLst>
  </p:cSld>
  <p:clrMapOvr>
    <a:masterClrMapping/>
  </p:clrMapOvr>
  <mc:AlternateContent xmlns:mc="http://schemas.openxmlformats.org/markup-compatibility/2006">
    <mc:Choice xmlns:p14="http://schemas.microsoft.com/office/powerpoint/2010/main" Requires="p14">
      <p:transition spd="slow" p14:dur="2000" advTm="18128"/>
    </mc:Choice>
    <mc:Fallback>
      <p:transition spd="slow" advTm="18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4423238" y="268249"/>
            <a:ext cx="8610600"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dirty="0"/>
              <a:t>Unit Test 3: </a:t>
            </a:r>
            <a:r>
              <a:rPr lang="en-US" sz="3200" dirty="0"/>
              <a:t>Is an exception thrown? </a:t>
            </a:r>
            <a:endParaRPr sz="3200" dirty="0"/>
          </a:p>
        </p:txBody>
      </p:sp>
      <p:sp>
        <p:nvSpPr>
          <p:cNvPr id="196" name="Google Shape;196;g9504e29505_0_0"/>
          <p:cNvSpPr txBox="1">
            <a:spLocks noGrp="1"/>
          </p:cNvSpPr>
          <p:nvPr>
            <p:ph type="body" idx="1"/>
          </p:nvPr>
        </p:nvSpPr>
        <p:spPr>
          <a:xfrm>
            <a:off x="706974" y="1411737"/>
            <a:ext cx="10820400" cy="1496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Exceptions: Verifies an exception is thrown when expected </a:t>
            </a:r>
          </a:p>
          <a:p>
            <a:pPr marL="0" lvl="0" indent="0" algn="l" rtl="0">
              <a:lnSpc>
                <a:spcPct val="90000"/>
              </a:lnSpc>
              <a:spcBef>
                <a:spcPts val="1000"/>
              </a:spcBef>
              <a:spcAft>
                <a:spcPts val="0"/>
              </a:spcAft>
              <a:buSzPts val="1800"/>
              <a:buNone/>
            </a:pPr>
            <a:r>
              <a:rPr lang="en-US" dirty="0"/>
              <a:t>	- Throws exception when trying to reserve space in the collection goes 	over capacity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23883B9D-0E4D-536F-2306-AD859B0C1D9D}"/>
              </a:ext>
            </a:extLst>
          </p:cNvPr>
          <p:cNvPicPr>
            <a:picLocks noChangeAspect="1"/>
          </p:cNvPicPr>
          <p:nvPr/>
        </p:nvPicPr>
        <p:blipFill>
          <a:blip r:embed="rId7"/>
          <a:stretch>
            <a:fillRect/>
          </a:stretch>
        </p:blipFill>
        <p:spPr>
          <a:xfrm>
            <a:off x="2310108" y="2908300"/>
            <a:ext cx="7614131" cy="1700243"/>
          </a:xfrm>
          <a:prstGeom prst="rect">
            <a:avLst/>
          </a:prstGeom>
        </p:spPr>
      </p:pic>
      <p:pic>
        <p:nvPicPr>
          <p:cNvPr id="7" name="Picture 6" descr="Text&#10;&#10;Description automatically generated">
            <a:extLst>
              <a:ext uri="{FF2B5EF4-FFF2-40B4-BE49-F238E27FC236}">
                <a16:creationId xmlns:a16="http://schemas.microsoft.com/office/drawing/2014/main" id="{DA01E102-AD46-C276-E994-A0865884C43D}"/>
              </a:ext>
            </a:extLst>
          </p:cNvPr>
          <p:cNvPicPr>
            <a:picLocks noChangeAspect="1"/>
          </p:cNvPicPr>
          <p:nvPr/>
        </p:nvPicPr>
        <p:blipFill rotWithShape="1">
          <a:blip r:embed="rId8"/>
          <a:srcRect t="93322" r="32829"/>
          <a:stretch/>
        </p:blipFill>
        <p:spPr>
          <a:xfrm>
            <a:off x="2466185" y="5156465"/>
            <a:ext cx="7301978" cy="927099"/>
          </a:xfrm>
          <a:prstGeom prst="rect">
            <a:avLst/>
          </a:prstGeom>
        </p:spPr>
      </p:pic>
      <p:pic>
        <p:nvPicPr>
          <p:cNvPr id="25" name="Audio 24">
            <a:hlinkClick r:id="" action="ppaction://media"/>
            <a:extLst>
              <a:ext uri="{FF2B5EF4-FFF2-40B4-BE49-F238E27FC236}">
                <a16:creationId xmlns:a16="http://schemas.microsoft.com/office/drawing/2014/main" id="{4A2E4368-057B-DA91-20D6-A1B4D2344C4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4011609692"/>
      </p:ext>
    </p:extLst>
  </p:cSld>
  <p:clrMapOvr>
    <a:masterClrMapping/>
  </p:clrMapOvr>
  <mc:AlternateContent xmlns:mc="http://schemas.openxmlformats.org/markup-compatibility/2006">
    <mc:Choice xmlns:p14="http://schemas.microsoft.com/office/powerpoint/2010/main" Requires="p14">
      <p:transition spd="slow" p14:dur="2000" advTm="16093"/>
    </mc:Choice>
    <mc:Fallback>
      <p:transition spd="slow" advTm="16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746500" y="288297"/>
            <a:ext cx="8610600"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dirty="0"/>
              <a:t>Unit Test 4: </a:t>
            </a:r>
            <a:r>
              <a:rPr lang="en-US" sz="3200" dirty="0"/>
              <a:t>Is a valid data value used?</a:t>
            </a:r>
            <a:endParaRPr sz="3200" dirty="0"/>
          </a:p>
        </p:txBody>
      </p:sp>
      <p:sp>
        <p:nvSpPr>
          <p:cNvPr id="196" name="Google Shape;196;g9504e29505_0_0"/>
          <p:cNvSpPr txBox="1">
            <a:spLocks noGrp="1"/>
          </p:cNvSpPr>
          <p:nvPr>
            <p:ph type="body" idx="1"/>
          </p:nvPr>
        </p:nvSpPr>
        <p:spPr>
          <a:xfrm>
            <a:off x="654048" y="1317161"/>
            <a:ext cx="10883901" cy="1851282"/>
          </a:xfrm>
          <a:prstGeom prst="rect">
            <a:avLst/>
          </a:prstGeom>
          <a:noFill/>
          <a:ln>
            <a:noFill/>
          </a:ln>
        </p:spPr>
        <p:txBody>
          <a:bodyPr spcFirstLastPara="1" wrap="square" lIns="91425" tIns="45700" rIns="91425" bIns="45700" anchor="t" anchorCtr="0">
            <a:noAutofit/>
          </a:bodyPr>
          <a:lstStyle/>
          <a:p>
            <a:pPr marL="0" marR="0" indent="0">
              <a:spcBef>
                <a:spcPts val="0"/>
              </a:spcBef>
              <a:spcAft>
                <a:spcPts val="0"/>
              </a:spcAft>
              <a:buNone/>
            </a:pPr>
            <a:r>
              <a:rPr lang="en-US" dirty="0"/>
              <a:t>Data value: Verifies that “collection” can be referenced to compare it to the valid data value “</a:t>
            </a:r>
            <a:r>
              <a:rPr lang="en-US" dirty="0" err="1"/>
              <a:t>startSize</a:t>
            </a:r>
            <a:r>
              <a:rPr lang="en-US" dirty="0"/>
              <a:t>”</a:t>
            </a:r>
          </a:p>
          <a:p>
            <a:pPr marL="0" marR="0" indent="0">
              <a:spcBef>
                <a:spcPts val="0"/>
              </a:spcBef>
              <a:spcAft>
                <a:spcPts val="0"/>
              </a:spcAft>
              <a:buNone/>
            </a:pPr>
            <a:r>
              <a:rPr lang="en-US" dirty="0"/>
              <a:t>	- Asserts that collection size is greater than the start size, it comes back true showing all values are valid as we get the expected result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40745CB-EBEB-7FFA-ED22-367BB1C970CA}"/>
              </a:ext>
            </a:extLst>
          </p:cNvPr>
          <p:cNvPicPr>
            <a:picLocks noChangeAspect="1"/>
          </p:cNvPicPr>
          <p:nvPr/>
        </p:nvPicPr>
        <p:blipFill>
          <a:blip r:embed="rId7"/>
          <a:stretch>
            <a:fillRect/>
          </a:stretch>
        </p:blipFill>
        <p:spPr>
          <a:xfrm>
            <a:off x="1511298" y="2787961"/>
            <a:ext cx="8509015" cy="2448347"/>
          </a:xfrm>
          <a:prstGeom prst="rect">
            <a:avLst/>
          </a:prstGeom>
        </p:spPr>
      </p:pic>
      <p:pic>
        <p:nvPicPr>
          <p:cNvPr id="6" name="Picture 5" descr="Text&#10;&#10;Description automatically generated">
            <a:extLst>
              <a:ext uri="{FF2B5EF4-FFF2-40B4-BE49-F238E27FC236}">
                <a16:creationId xmlns:a16="http://schemas.microsoft.com/office/drawing/2014/main" id="{1BE11260-7F42-D7CD-B18C-7684BC54D955}"/>
              </a:ext>
            </a:extLst>
          </p:cNvPr>
          <p:cNvPicPr>
            <a:picLocks noChangeAspect="1"/>
          </p:cNvPicPr>
          <p:nvPr/>
        </p:nvPicPr>
        <p:blipFill rotWithShape="1">
          <a:blip r:embed="rId8"/>
          <a:srcRect t="48280" r="25881" b="44259"/>
          <a:stretch/>
        </p:blipFill>
        <p:spPr>
          <a:xfrm>
            <a:off x="2038695" y="5440526"/>
            <a:ext cx="7454222" cy="958093"/>
          </a:xfrm>
          <a:prstGeom prst="rect">
            <a:avLst/>
          </a:prstGeom>
        </p:spPr>
      </p:pic>
      <p:pic>
        <p:nvPicPr>
          <p:cNvPr id="18" name="Audio 17">
            <a:hlinkClick r:id="" action="ppaction://media"/>
            <a:extLst>
              <a:ext uri="{FF2B5EF4-FFF2-40B4-BE49-F238E27FC236}">
                <a16:creationId xmlns:a16="http://schemas.microsoft.com/office/drawing/2014/main" id="{92CC73C3-308C-FE9F-A6EA-F529542436C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32079505"/>
      </p:ext>
    </p:extLst>
  </p:cSld>
  <p:clrMapOvr>
    <a:masterClrMapping/>
  </p:clrMapOvr>
  <mc:AlternateContent xmlns:mc="http://schemas.openxmlformats.org/markup-compatibility/2006">
    <mc:Choice xmlns:p14="http://schemas.microsoft.com/office/powerpoint/2010/main" Requires="p14">
      <p:transition spd="slow" p14:dur="2000" advTm="18418"/>
    </mc:Choice>
    <mc:Fallback>
      <p:transition spd="slow" advTm="18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1663700"/>
            <a:ext cx="10820400" cy="5194300"/>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sz="1600" dirty="0" err="1"/>
              <a:t>DevSecOps</a:t>
            </a:r>
            <a:r>
              <a:rPr lang="en-US" sz="1600" dirty="0"/>
              <a:t>: development, security, and operations</a:t>
            </a:r>
          </a:p>
          <a:p>
            <a:pPr marL="685800" lvl="1" indent="-228600" algn="l" rtl="0">
              <a:lnSpc>
                <a:spcPct val="90000"/>
              </a:lnSpc>
              <a:spcBef>
                <a:spcPts val="0"/>
              </a:spcBef>
              <a:spcAft>
                <a:spcPts val="0"/>
              </a:spcAft>
              <a:buClr>
                <a:schemeClr val="lt1"/>
              </a:buClr>
              <a:buSzPts val="2000"/>
              <a:buChar char="•"/>
            </a:pPr>
            <a:r>
              <a:rPr lang="en-US" sz="1600" dirty="0"/>
              <a:t> Pre-production &amp; Production</a:t>
            </a:r>
          </a:p>
          <a:p>
            <a:pPr marL="1143000" lvl="2" indent="-228600">
              <a:spcBef>
                <a:spcPts val="0"/>
              </a:spcBef>
              <a:buSzPts val="2000"/>
            </a:pPr>
            <a:r>
              <a:rPr lang="en-US" sz="1400" dirty="0"/>
              <a:t>Two cycles that are constantly swapped between throughout a systems lifetime</a:t>
            </a:r>
          </a:p>
          <a:p>
            <a:pPr marL="1143000" lvl="2" indent="-228600">
              <a:spcBef>
                <a:spcPts val="0"/>
              </a:spcBef>
              <a:buSzPts val="2000"/>
            </a:pPr>
            <a:r>
              <a:rPr lang="en-US" sz="1400" dirty="0"/>
              <a:t>The pipeline starts with pre-production’s “assess and plan” </a:t>
            </a:r>
          </a:p>
          <a:p>
            <a:pPr marL="1143000" lvl="2" indent="-228600">
              <a:spcBef>
                <a:spcPts val="0"/>
              </a:spcBef>
              <a:buSzPts val="2000"/>
            </a:pPr>
            <a:r>
              <a:rPr lang="en-US" sz="1400" dirty="0"/>
              <a:t>Flows through the pre-production cycle until the system is ready for production</a:t>
            </a:r>
          </a:p>
          <a:p>
            <a:pPr marL="1143000" lvl="2" indent="-228600">
              <a:spcBef>
                <a:spcPts val="0"/>
              </a:spcBef>
              <a:buSzPts val="2000"/>
            </a:pPr>
            <a:r>
              <a:rPr lang="en-US" sz="1400" dirty="0"/>
              <a:t>In production starts with “transition and health check”</a:t>
            </a:r>
          </a:p>
          <a:p>
            <a:pPr marL="1143000" lvl="2" indent="-228600">
              <a:spcBef>
                <a:spcPts val="0"/>
              </a:spcBef>
              <a:buSzPts val="2000"/>
            </a:pPr>
            <a:r>
              <a:rPr lang="en-US" sz="1400" dirty="0"/>
              <a:t>Flows through this cycle until the system needs to be revamped </a:t>
            </a:r>
          </a:p>
          <a:p>
            <a:pPr marL="1143000" lvl="2" indent="-228600">
              <a:spcBef>
                <a:spcPts val="0"/>
              </a:spcBef>
              <a:buSzPts val="2000"/>
            </a:pPr>
            <a:r>
              <a:rPr lang="en-US" sz="1400" dirty="0"/>
              <a:t>At this point can either start at the beginning with “assess and plan” or simply continue through the production lifecycle to watch for security threats and address them </a:t>
            </a:r>
            <a:endParaRPr lang="en-US" sz="1600" dirty="0"/>
          </a:p>
          <a:p>
            <a:pPr marL="685800" lvl="1" indent="-228600" algn="l" rtl="0">
              <a:lnSpc>
                <a:spcPct val="90000"/>
              </a:lnSpc>
              <a:spcBef>
                <a:spcPts val="500"/>
              </a:spcBef>
              <a:spcAft>
                <a:spcPts val="0"/>
              </a:spcAft>
              <a:buClr>
                <a:schemeClr val="lt1"/>
              </a:buClr>
              <a:buSzPts val="2000"/>
              <a:buChar char="•"/>
            </a:pPr>
            <a:r>
              <a:rPr lang="en-US" sz="1600" dirty="0"/>
              <a:t>Diagrams</a:t>
            </a:r>
          </a:p>
          <a:p>
            <a:pPr marL="1143000" lvl="2" indent="-228600">
              <a:buSzPts val="2000"/>
            </a:pPr>
            <a:r>
              <a:rPr lang="en-US" sz="1400" dirty="0"/>
              <a:t>Websites such as Lucid Chart provide tools for creating diagrams in the assess and plan/ design phase</a:t>
            </a:r>
          </a:p>
          <a:p>
            <a:pPr marL="685800" lvl="1" indent="-228600">
              <a:buSzPts val="2000"/>
            </a:pPr>
            <a:r>
              <a:rPr lang="en-US" sz="1600" dirty="0"/>
              <a:t>OWASP </a:t>
            </a:r>
          </a:p>
          <a:p>
            <a:pPr marL="1143000" lvl="2" indent="-228600">
              <a:buSzPts val="2000"/>
            </a:pPr>
            <a:r>
              <a:rPr lang="en-US" sz="1400" dirty="0"/>
              <a:t>Can be used during design to improve the systems security from the start</a:t>
            </a:r>
          </a:p>
          <a:p>
            <a:pPr marL="1143000" lvl="2" indent="-228600">
              <a:buSzPts val="2000"/>
            </a:pPr>
            <a:r>
              <a:rPr lang="en-US" sz="1400" dirty="0"/>
              <a:t>Can also be used during the verify and test phase to identify vulnerabilities and propose solutions</a:t>
            </a:r>
          </a:p>
          <a:p>
            <a:pPr marL="685800" lvl="1" indent="-228600">
              <a:buSzPts val="2000"/>
            </a:pPr>
            <a:r>
              <a:rPr lang="en-US" sz="1600" dirty="0"/>
              <a:t>IDE</a:t>
            </a:r>
          </a:p>
          <a:p>
            <a:pPr marL="1143000" lvl="2" indent="-228600">
              <a:buSzPts val="2000"/>
            </a:pPr>
            <a:r>
              <a:rPr lang="en-US" sz="1400" dirty="0"/>
              <a:t>An IDE that you trust can be used to build the program</a:t>
            </a:r>
          </a:p>
          <a:p>
            <a:pPr marL="1143000" lvl="2" indent="-228600">
              <a:buSzPts val="2000"/>
            </a:pPr>
            <a:r>
              <a:rPr lang="en-US" sz="1400" dirty="0"/>
              <a:t>Tools can be downloaded to check for errors and vulnerabilities</a:t>
            </a:r>
          </a:p>
          <a:p>
            <a:pPr marL="685800" lvl="1" indent="-228600">
              <a:buSzPts val="2000"/>
            </a:pPr>
            <a:r>
              <a:rPr lang="en-US" sz="1600" dirty="0"/>
              <a:t>Unit tests</a:t>
            </a:r>
          </a:p>
          <a:p>
            <a:pPr marL="1143000" lvl="2" indent="-228600">
              <a:buSzPts val="2000"/>
            </a:pPr>
            <a:r>
              <a:rPr lang="en-US" sz="1400" dirty="0"/>
              <a:t>The verify and test phase will utilize these to ensure the program gives the desired results </a:t>
            </a:r>
          </a:p>
          <a:p>
            <a:pPr marL="685800" lvl="1" indent="-228600">
              <a:buSzPts val="2000"/>
            </a:pPr>
            <a:r>
              <a:rPr lang="en-US" sz="1600" dirty="0" err="1"/>
              <a:t>CPPChecker</a:t>
            </a:r>
            <a:endParaRPr lang="en-US" sz="1600" dirty="0"/>
          </a:p>
          <a:p>
            <a:pPr marL="1143000" lvl="2" indent="-228600">
              <a:buSzPts val="2000"/>
            </a:pPr>
            <a:r>
              <a:rPr lang="en-US" sz="1400" dirty="0"/>
              <a:t>Can also be used during the verify and test phase </a:t>
            </a:r>
          </a:p>
          <a:p>
            <a:pPr marL="1143000" lvl="2" indent="-228600">
              <a:buSzPts val="2000"/>
            </a:pPr>
            <a:r>
              <a:rPr lang="en-US" sz="1400" dirty="0"/>
              <a:t>Finds vulnerabilities and other issues with your code </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CEA6A5AD-5DA5-4BA6-F969-58268A633F8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434"/>
    </mc:Choice>
    <mc:Fallback>
      <p:transition spd="slow" advTm="80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p>
        </p:txBody>
      </p:sp>
      <p:sp>
        <p:nvSpPr>
          <p:cNvPr id="217" name="Google Shape;217;p11"/>
          <p:cNvSpPr txBox="1">
            <a:spLocks noGrp="1"/>
          </p:cNvSpPr>
          <p:nvPr>
            <p:ph type="body" idx="1"/>
          </p:nvPr>
        </p:nvSpPr>
        <p:spPr>
          <a:xfrm>
            <a:off x="685800" y="3798739"/>
            <a:ext cx="10820400" cy="27910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Adopting </a:t>
            </a:r>
            <a:r>
              <a:rPr lang="en-US" dirty="0" err="1"/>
              <a:t>DevSecOps</a:t>
            </a:r>
            <a:r>
              <a:rPr lang="en-US" dirty="0"/>
              <a:t> will help speed up the development process through the use of automation</a:t>
            </a:r>
          </a:p>
          <a:p>
            <a:pPr marL="228600" lvl="0" indent="-228600" algn="l" rtl="0">
              <a:lnSpc>
                <a:spcPct val="90000"/>
              </a:lnSpc>
              <a:spcBef>
                <a:spcPts val="0"/>
              </a:spcBef>
              <a:spcAft>
                <a:spcPts val="0"/>
              </a:spcAft>
              <a:buClr>
                <a:schemeClr val="lt1"/>
              </a:buClr>
              <a:buSzPts val="2000"/>
              <a:buChar char="•"/>
            </a:pPr>
            <a:r>
              <a:rPr lang="en-US" dirty="0"/>
              <a:t>This will save the company money, free up time for people to work on other things, and limit human error</a:t>
            </a:r>
          </a:p>
          <a:p>
            <a:pPr marL="228600" lvl="0" indent="-228600" algn="l" rtl="0">
              <a:lnSpc>
                <a:spcPct val="90000"/>
              </a:lnSpc>
              <a:spcBef>
                <a:spcPts val="0"/>
              </a:spcBef>
              <a:spcAft>
                <a:spcPts val="0"/>
              </a:spcAft>
              <a:buClr>
                <a:schemeClr val="lt1"/>
              </a:buClr>
              <a:buSzPts val="2000"/>
              <a:buChar char="•"/>
            </a:pPr>
            <a:r>
              <a:rPr lang="en-US" dirty="0"/>
              <a:t>Automation can miss vulnerabilities, or provide false positives </a:t>
            </a:r>
          </a:p>
          <a:p>
            <a:pPr marL="228600" lvl="0" indent="-228600" algn="l" rtl="0">
              <a:lnSpc>
                <a:spcPct val="90000"/>
              </a:lnSpc>
              <a:spcBef>
                <a:spcPts val="0"/>
              </a:spcBef>
              <a:spcAft>
                <a:spcPts val="0"/>
              </a:spcAft>
              <a:buClr>
                <a:schemeClr val="lt1"/>
              </a:buClr>
              <a:buSzPts val="2000"/>
              <a:buChar char="•"/>
            </a:pPr>
            <a:r>
              <a:rPr lang="en-US" dirty="0"/>
              <a:t>Lack of documentation could pose a problem for certain companies who need extensive documentation </a:t>
            </a:r>
          </a:p>
          <a:p>
            <a:pPr marL="228600" lvl="0" indent="-228600" algn="l" rtl="0">
              <a:lnSpc>
                <a:spcPct val="90000"/>
              </a:lnSpc>
              <a:spcBef>
                <a:spcPts val="0"/>
              </a:spcBef>
              <a:spcAft>
                <a:spcPts val="0"/>
              </a:spcAft>
              <a:buClr>
                <a:schemeClr val="lt1"/>
              </a:buClr>
              <a:buSzPts val="2000"/>
              <a:buChar char="•"/>
            </a:pPr>
            <a:r>
              <a:rPr lang="en-US" dirty="0"/>
              <a:t>Demands good communication to work properly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Google Shape;217;p11">
            <a:extLst>
              <a:ext uri="{FF2B5EF4-FFF2-40B4-BE49-F238E27FC236}">
                <a16:creationId xmlns:a16="http://schemas.microsoft.com/office/drawing/2014/main" id="{854343FB-FEE0-1F21-47CF-785DFAEF762C}"/>
              </a:ext>
            </a:extLst>
          </p:cNvPr>
          <p:cNvSpPr txBox="1">
            <a:spLocks/>
          </p:cNvSpPr>
          <p:nvPr/>
        </p:nvSpPr>
        <p:spPr>
          <a:xfrm>
            <a:off x="685800" y="1798320"/>
            <a:ext cx="5410200" cy="17322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None/>
            </a:pPr>
            <a:r>
              <a:rPr lang="en-US" dirty="0"/>
              <a:t>Act Now</a:t>
            </a:r>
          </a:p>
          <a:p>
            <a:pPr marL="342900">
              <a:spcBef>
                <a:spcPts val="0"/>
              </a:spcBef>
              <a:buSzPts val="2000"/>
            </a:pPr>
            <a:r>
              <a:rPr lang="en-US" sz="1400" dirty="0"/>
              <a:t>Reduce the cost of vulnerability detection through </a:t>
            </a:r>
            <a:r>
              <a:rPr lang="en-US" sz="1400"/>
              <a:t>automation   </a:t>
            </a:r>
            <a:endParaRPr lang="en-US" sz="1400" dirty="0"/>
          </a:p>
          <a:p>
            <a:pPr marL="342900">
              <a:spcBef>
                <a:spcPts val="0"/>
              </a:spcBef>
              <a:buSzPts val="2000"/>
            </a:pPr>
            <a:r>
              <a:rPr lang="en-US" sz="1400" dirty="0"/>
              <a:t>Flexible solution that accepts changes</a:t>
            </a:r>
          </a:p>
          <a:p>
            <a:pPr marL="342900">
              <a:spcBef>
                <a:spcPts val="0"/>
              </a:spcBef>
              <a:buSzPts val="2000"/>
            </a:pPr>
            <a:r>
              <a:rPr lang="en-US" sz="1400" dirty="0"/>
              <a:t>Faster development </a:t>
            </a:r>
          </a:p>
          <a:p>
            <a:pPr marL="342900">
              <a:spcBef>
                <a:spcPts val="0"/>
              </a:spcBef>
              <a:buSzPts val="2000"/>
            </a:pPr>
            <a:r>
              <a:rPr lang="en-US" sz="1400" dirty="0" err="1"/>
              <a:t>Imporoves</a:t>
            </a:r>
            <a:r>
              <a:rPr lang="en-US" sz="1400" dirty="0"/>
              <a:t> quality control</a:t>
            </a:r>
          </a:p>
          <a:p>
            <a:pPr marL="342900">
              <a:spcBef>
                <a:spcPts val="0"/>
              </a:spcBef>
              <a:buSzPts val="2000"/>
            </a:pPr>
            <a:r>
              <a:rPr lang="en-US" sz="1400" dirty="0"/>
              <a:t>Improved collaboration between teams </a:t>
            </a:r>
          </a:p>
        </p:txBody>
      </p:sp>
      <p:sp>
        <p:nvSpPr>
          <p:cNvPr id="4" name="Google Shape;217;p11">
            <a:extLst>
              <a:ext uri="{FF2B5EF4-FFF2-40B4-BE49-F238E27FC236}">
                <a16:creationId xmlns:a16="http://schemas.microsoft.com/office/drawing/2014/main" id="{360B9FC4-81AB-8C28-1959-2A3933EA4154}"/>
              </a:ext>
            </a:extLst>
          </p:cNvPr>
          <p:cNvSpPr txBox="1">
            <a:spLocks/>
          </p:cNvSpPr>
          <p:nvPr/>
        </p:nvSpPr>
        <p:spPr>
          <a:xfrm>
            <a:off x="6096000" y="1798322"/>
            <a:ext cx="5410200" cy="13995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None/>
            </a:pPr>
            <a:r>
              <a:rPr lang="en-US" sz="3500" dirty="0"/>
              <a:t>Wait</a:t>
            </a:r>
          </a:p>
          <a:p>
            <a:pPr marL="228600" indent="-228600">
              <a:spcBef>
                <a:spcPts val="0"/>
              </a:spcBef>
              <a:buSzPts val="2000"/>
            </a:pPr>
            <a:r>
              <a:rPr lang="en-US" sz="1400" dirty="0"/>
              <a:t>Faster development implies overlooked vulnerabilities</a:t>
            </a:r>
          </a:p>
          <a:p>
            <a:pPr marL="228600" indent="-228600">
              <a:spcBef>
                <a:spcPts val="0"/>
              </a:spcBef>
              <a:buSzPts val="2000"/>
            </a:pPr>
            <a:r>
              <a:rPr lang="en-US" sz="1400" dirty="0"/>
              <a:t>Design vulnerabilities more difficult to find </a:t>
            </a:r>
          </a:p>
          <a:p>
            <a:pPr marL="228600" indent="-228600">
              <a:spcBef>
                <a:spcPts val="0"/>
              </a:spcBef>
              <a:buSzPts val="2000"/>
            </a:pPr>
            <a:r>
              <a:rPr lang="en-US" sz="1400" dirty="0"/>
              <a:t>Lack of documentation early on</a:t>
            </a:r>
          </a:p>
          <a:p>
            <a:pPr marL="228600" indent="-228600">
              <a:spcBef>
                <a:spcPts val="0"/>
              </a:spcBef>
              <a:buSzPts val="2000"/>
            </a:pPr>
            <a:endParaRPr lang="en-US" sz="1400" dirty="0"/>
          </a:p>
        </p:txBody>
      </p:sp>
      <p:pic>
        <p:nvPicPr>
          <p:cNvPr id="202" name="Audio 201">
            <a:hlinkClick r:id="" action="ppaction://media"/>
            <a:extLst>
              <a:ext uri="{FF2B5EF4-FFF2-40B4-BE49-F238E27FC236}">
                <a16:creationId xmlns:a16="http://schemas.microsoft.com/office/drawing/2014/main" id="{97D6A22A-58F0-788C-E296-753CE8ABE49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966"/>
    </mc:Choice>
    <mc:Fallback>
      <p:transition spd="slow" advTm="58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1339850" y="1788554"/>
            <a:ext cx="9512300" cy="462339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dirty="0"/>
              <a:t>As pointed out on the prior screen vulnerabilities can easily be overlooked</a:t>
            </a:r>
          </a:p>
          <a:p>
            <a:pPr marL="685800" lvl="1" indent="-228600">
              <a:spcBef>
                <a:spcPts val="0"/>
              </a:spcBef>
            </a:pPr>
            <a:r>
              <a:rPr lang="en-US" sz="2200" dirty="0"/>
              <a:t>How can these vulnerabilities be detected? </a:t>
            </a:r>
          </a:p>
          <a:p>
            <a:pPr marL="1143000" lvl="2" indent="-228600">
              <a:spcBef>
                <a:spcPts val="0"/>
              </a:spcBef>
            </a:pPr>
            <a:r>
              <a:rPr lang="en-US" sz="2000" dirty="0"/>
              <a:t>Can have a human look over the results before moving on </a:t>
            </a:r>
          </a:p>
          <a:p>
            <a:pPr marL="1143000" lvl="2" indent="-228600">
              <a:spcBef>
                <a:spcPts val="0"/>
              </a:spcBef>
            </a:pPr>
            <a:r>
              <a:rPr lang="en-US" sz="2000" dirty="0"/>
              <a:t>Improve communication between teams to ensure nothing is overlooked</a:t>
            </a:r>
          </a:p>
          <a:p>
            <a:pPr marL="1143000" lvl="2" indent="-228600">
              <a:spcBef>
                <a:spcPts val="0"/>
              </a:spcBef>
            </a:pPr>
            <a:r>
              <a:rPr lang="en-US" sz="2000" dirty="0"/>
              <a:t>Heed any software flaws that are detected so they can be fixed early on</a:t>
            </a:r>
          </a:p>
          <a:p>
            <a:pPr marL="1600200" lvl="3" indent="-228600">
              <a:spcBef>
                <a:spcPts val="0"/>
              </a:spcBef>
            </a:pPr>
            <a:r>
              <a:rPr lang="en-US" sz="1800" dirty="0"/>
              <a:t>This will also help prevent other problems from occurring due to it</a:t>
            </a:r>
          </a:p>
          <a:p>
            <a:pPr marL="1143000" lvl="2" indent="-228600">
              <a:spcBef>
                <a:spcPts val="0"/>
              </a:spcBef>
            </a:pPr>
            <a:r>
              <a:rPr lang="en-US" sz="2000" dirty="0"/>
              <a:t>Pay special attention to places where vulnerabilities are easily overlooked</a:t>
            </a:r>
          </a:p>
          <a:p>
            <a:pPr marL="1600200" lvl="3" indent="-228600">
              <a:spcBef>
                <a:spcPts val="0"/>
              </a:spcBef>
            </a:pPr>
            <a:r>
              <a:rPr lang="en-US" sz="1800" dirty="0"/>
              <a:t>Good quality assurance techniques will help with this </a:t>
            </a:r>
          </a:p>
          <a:p>
            <a:pPr marL="1143000" lvl="2" indent="-228600">
              <a:spcBef>
                <a:spcPts val="0"/>
              </a:spcBef>
            </a:pPr>
            <a:r>
              <a:rPr lang="en-US" sz="2000" dirty="0"/>
              <a:t>Adopt a secure coding standard</a:t>
            </a:r>
          </a:p>
          <a:p>
            <a:pPr marL="1600200" lvl="3" indent="-228600">
              <a:spcBef>
                <a:spcPts val="0"/>
              </a:spcBef>
            </a:pPr>
            <a:r>
              <a:rPr lang="en-US" sz="1800" dirty="0"/>
              <a:t>This will help avoid many small preventable problems </a:t>
            </a:r>
          </a:p>
          <a:p>
            <a:pPr marL="1143000" lvl="2" indent="-228600">
              <a:spcBef>
                <a:spcPts val="0"/>
              </a:spcBef>
            </a:pPr>
            <a:r>
              <a:rPr lang="en-US" sz="2000" dirty="0"/>
              <a:t>Faster development means more time for testing- take advantage of this!</a:t>
            </a:r>
          </a:p>
          <a:p>
            <a:pPr marL="2057400" lvl="4" indent="-228600">
              <a:spcBef>
                <a:spcPts val="0"/>
              </a:spcBef>
            </a:pPr>
            <a:endParaRPr sz="18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33A9B47B-696C-92EF-E8AA-5A3C8C1770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306"/>
    </mc:Choice>
    <mc:Fallback>
      <p:transition spd="slow" advTm="73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Developers should follow the core security principles</a:t>
            </a:r>
          </a:p>
          <a:p>
            <a:pPr marL="685800" lvl="1" indent="-228600">
              <a:spcBef>
                <a:spcPts val="0"/>
              </a:spcBef>
              <a:buSzPts val="2200"/>
            </a:pPr>
            <a:r>
              <a:rPr lang="en-US" sz="1600" dirty="0"/>
              <a:t>Validate input data</a:t>
            </a:r>
          </a:p>
          <a:p>
            <a:pPr marL="685800" lvl="1" indent="-228600">
              <a:spcBef>
                <a:spcPts val="0"/>
              </a:spcBef>
              <a:buSzPts val="2200"/>
            </a:pPr>
            <a:r>
              <a:rPr lang="en-US" sz="1600" dirty="0"/>
              <a:t>Heed compiler warnings</a:t>
            </a:r>
          </a:p>
          <a:p>
            <a:pPr marL="685800" lvl="1" indent="-228600">
              <a:spcBef>
                <a:spcPts val="0"/>
              </a:spcBef>
              <a:buSzPts val="2200"/>
            </a:pPr>
            <a:r>
              <a:rPr lang="en-US" sz="1600" dirty="0"/>
              <a:t>Architect and design for security policies</a:t>
            </a:r>
          </a:p>
          <a:p>
            <a:pPr marL="685800" lvl="1" indent="-228600">
              <a:spcBef>
                <a:spcPts val="0"/>
              </a:spcBef>
              <a:buSzPts val="2200"/>
            </a:pPr>
            <a:r>
              <a:rPr lang="en-US" sz="1600" dirty="0"/>
              <a:t>Keep it simple</a:t>
            </a:r>
          </a:p>
          <a:p>
            <a:pPr marL="685800" lvl="1" indent="-228600">
              <a:spcBef>
                <a:spcPts val="0"/>
              </a:spcBef>
              <a:buSzPts val="2200"/>
            </a:pPr>
            <a:r>
              <a:rPr lang="en-US" sz="1600" dirty="0"/>
              <a:t>Default deny</a:t>
            </a:r>
          </a:p>
          <a:p>
            <a:pPr marL="685800" lvl="1" indent="-228600">
              <a:spcBef>
                <a:spcPts val="0"/>
              </a:spcBef>
              <a:buSzPts val="2200"/>
            </a:pPr>
            <a:r>
              <a:rPr lang="en-US" sz="1600" dirty="0"/>
              <a:t>Adhere to the principle of least privilege </a:t>
            </a:r>
          </a:p>
          <a:p>
            <a:pPr marL="685800" lvl="1" indent="-228600">
              <a:spcBef>
                <a:spcPts val="0"/>
              </a:spcBef>
              <a:buSzPts val="2200"/>
            </a:pPr>
            <a:r>
              <a:rPr lang="en-US" sz="1600" dirty="0"/>
              <a:t>Sanitize data sent to other systems</a:t>
            </a:r>
          </a:p>
          <a:p>
            <a:pPr marL="685800" lvl="1" indent="-228600">
              <a:spcBef>
                <a:spcPts val="0"/>
              </a:spcBef>
              <a:buSzPts val="2200"/>
            </a:pPr>
            <a:r>
              <a:rPr lang="en-US" sz="1600" dirty="0"/>
              <a:t>Practice defense in depth</a:t>
            </a:r>
          </a:p>
          <a:p>
            <a:pPr marL="685800" lvl="1" indent="-228600">
              <a:spcBef>
                <a:spcPts val="0"/>
              </a:spcBef>
              <a:buSzPts val="2200"/>
            </a:pPr>
            <a:r>
              <a:rPr lang="en-US" sz="1600" dirty="0"/>
              <a:t>Use effective quality assurance techniques</a:t>
            </a:r>
          </a:p>
          <a:p>
            <a:pPr marL="685800" lvl="1" indent="-228600">
              <a:spcBef>
                <a:spcPts val="0"/>
              </a:spcBef>
              <a:buSzPts val="2200"/>
            </a:pPr>
            <a:r>
              <a:rPr lang="en-US" sz="1600" dirty="0"/>
              <a:t>Adopt a secure coding standard </a:t>
            </a:r>
          </a:p>
          <a:p>
            <a:pPr marL="228600" indent="-228600">
              <a:spcBef>
                <a:spcPts val="0"/>
              </a:spcBef>
              <a:buSzPts val="2200"/>
            </a:pPr>
            <a:r>
              <a:rPr lang="en-US" sz="1800" dirty="0"/>
              <a:t>Should also know and understand the coding standard rules for whatever language they are working in </a:t>
            </a:r>
          </a:p>
          <a:p>
            <a:pPr marL="228600" indent="-228600">
              <a:spcBef>
                <a:spcPts val="0"/>
              </a:spcBef>
              <a:buSzPts val="2200"/>
            </a:pPr>
            <a:r>
              <a:rPr lang="en-US" sz="1800" dirty="0"/>
              <a:t>Should utilize tools such as </a:t>
            </a:r>
            <a:r>
              <a:rPr lang="en-US" sz="1800" dirty="0" err="1"/>
              <a:t>CPPChecker</a:t>
            </a:r>
            <a:r>
              <a:rPr lang="en-US" sz="1800" dirty="0"/>
              <a:t>, and OWASP to find and address vulnerabilities </a:t>
            </a:r>
          </a:p>
          <a:p>
            <a:pPr marL="228600" indent="-228600">
              <a:spcBef>
                <a:spcPts val="0"/>
              </a:spcBef>
              <a:buSzPts val="2200"/>
            </a:pPr>
            <a:r>
              <a:rPr lang="en-US" sz="1800" dirty="0"/>
              <a:t>Should always put security first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6" name="Audio 25">
            <a:hlinkClick r:id="" action="ppaction://media"/>
            <a:extLst>
              <a:ext uri="{FF2B5EF4-FFF2-40B4-BE49-F238E27FC236}">
                <a16:creationId xmlns:a16="http://schemas.microsoft.com/office/drawing/2014/main" id="{D38F795B-68F9-F178-8E97-E43CD725C8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106"/>
    </mc:Choice>
    <mc:Fallback>
      <p:transition spd="slow" advTm="41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473474"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432670" y="926786"/>
            <a:ext cx="11326660" cy="5931214"/>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1200" dirty="0">
                <a:effectLst/>
                <a:latin typeface="Calibri" panose="020F0502020204030204" pitchFamily="34" charset="0"/>
                <a:ea typeface="Calibri" panose="020F0502020204030204" pitchFamily="34" charset="0"/>
              </a:rPr>
              <a:t>Brightline IT. (2017, May 17). </a:t>
            </a:r>
            <a:r>
              <a:rPr lang="en-US" sz="1200" i="1" dirty="0">
                <a:effectLst/>
                <a:latin typeface="Calibri" panose="020F0502020204030204" pitchFamily="34" charset="0"/>
                <a:ea typeface="Calibri" panose="020F0502020204030204" pitchFamily="34" charset="0"/>
              </a:rPr>
              <a:t>What is encryption at rest, and why is it important for your business?</a:t>
            </a:r>
            <a:r>
              <a:rPr lang="en-US" sz="1200" dirty="0">
                <a:effectLst/>
                <a:latin typeface="Calibri" panose="020F0502020204030204" pitchFamily="34" charset="0"/>
                <a:ea typeface="Calibri" panose="020F0502020204030204" pitchFamily="34" charset="0"/>
              </a:rPr>
              <a:t> https://brightlineit.com/encryption-at-rest-important-business/</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Carnegie Mellon University. (2020, May 29). </a:t>
            </a:r>
            <a:r>
              <a:rPr lang="en-US" sz="1200" i="1" dirty="0">
                <a:effectLst/>
                <a:latin typeface="Calibri" panose="020F0502020204030204" pitchFamily="34" charset="0"/>
                <a:ea typeface="Calibri" panose="020F0502020204030204" pitchFamily="34" charset="0"/>
              </a:rPr>
              <a:t>SEI CERT C++ coding standard. </a:t>
            </a:r>
            <a:r>
              <a:rPr lang="en-US" sz="1200" i="1" u="sng" dirty="0">
                <a:solidFill>
                  <a:srgbClr val="0000FF"/>
                </a:solidFill>
                <a:effectLst/>
                <a:latin typeface="Calibri" panose="020F0502020204030204" pitchFamily="34" charset="0"/>
                <a:ea typeface="Calibri" panose="020F0502020204030204" pitchFamily="34" charset="0"/>
                <a:hlinkClick r:id="rId4"/>
              </a:rPr>
              <a:t>https://wiki.sei.cmu.edu/confluence/pages/viewpage.action?pageId=88046682</a:t>
            </a:r>
            <a:endParaRPr lang="en-US" sz="12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Carter, E. (2021, July 7). </a:t>
            </a:r>
            <a:r>
              <a:rPr lang="en-US" sz="1200" i="1" dirty="0">
                <a:effectLst/>
                <a:latin typeface="Calibri" panose="020F0502020204030204" pitchFamily="34" charset="0"/>
                <a:ea typeface="Calibri" panose="020F0502020204030204" pitchFamily="34" charset="0"/>
              </a:rPr>
              <a:t>The role of automation in software development lifecycle</a:t>
            </a:r>
            <a:r>
              <a:rPr lang="en-US" sz="1200" dirty="0">
                <a:effectLst/>
                <a:latin typeface="Calibri" panose="020F0502020204030204" pitchFamily="34" charset="0"/>
                <a:ea typeface="Calibri" panose="020F0502020204030204" pitchFamily="34" charset="0"/>
              </a:rPr>
              <a:t>. </a:t>
            </a:r>
            <a:r>
              <a:rPr lang="en-US" sz="1200" dirty="0" err="1">
                <a:effectLst/>
                <a:latin typeface="Calibri" panose="020F0502020204030204" pitchFamily="34" charset="0"/>
                <a:ea typeface="Calibri" panose="020F0502020204030204" pitchFamily="34" charset="0"/>
              </a:rPr>
              <a:t>Kaholo</a:t>
            </a:r>
            <a:r>
              <a:rPr lang="en-US" sz="1200" dirty="0">
                <a:effectLst/>
                <a:latin typeface="Calibri" panose="020F0502020204030204" pitchFamily="34" charset="0"/>
                <a:ea typeface="Calibri" panose="020F0502020204030204" pitchFamily="34" charset="0"/>
              </a:rPr>
              <a:t>.</a:t>
            </a:r>
            <a:r>
              <a:rPr lang="en-US" sz="1200" i="1"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 https://kaholo.io/blog/the-role-of-automation-in-software-development-lifecycle/</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Cppreference.com (n.d.) </a:t>
            </a:r>
            <a:r>
              <a:rPr lang="en-US" sz="1200" i="1" dirty="0">
                <a:effectLst/>
                <a:latin typeface="Calibri" panose="020F0502020204030204" pitchFamily="34" charset="0"/>
                <a:ea typeface="Calibri" panose="020F0502020204030204" pitchFamily="34" charset="0"/>
              </a:rPr>
              <a:t>C++ reference. </a:t>
            </a:r>
            <a:r>
              <a:rPr lang="en-US" sz="1200" i="1" u="sng" dirty="0">
                <a:solidFill>
                  <a:srgbClr val="0000FF"/>
                </a:solidFill>
                <a:effectLst/>
                <a:latin typeface="Calibri" panose="020F0502020204030204" pitchFamily="34" charset="0"/>
                <a:ea typeface="Calibri" panose="020F0502020204030204" pitchFamily="34" charset="0"/>
                <a:hlinkClick r:id="rId5"/>
              </a:rPr>
              <a:t>https://en.cppreference.com/w/</a:t>
            </a:r>
            <a:endParaRPr lang="en-US" sz="12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Cplusplus.com. (n.d.). </a:t>
            </a:r>
            <a:r>
              <a:rPr lang="en-US" sz="1200" i="1" dirty="0">
                <a:effectLst/>
                <a:latin typeface="Calibri" panose="020F0502020204030204" pitchFamily="34" charset="0"/>
                <a:ea typeface="Calibri" panose="020F0502020204030204" pitchFamily="34" charset="0"/>
              </a:rPr>
              <a:t>Reference: Standard C++ library reference</a:t>
            </a:r>
            <a:r>
              <a:rPr lang="en-US" sz="1200" dirty="0">
                <a:effectLst/>
                <a:latin typeface="Calibri" panose="020F0502020204030204" pitchFamily="34" charset="0"/>
                <a:ea typeface="Calibri" panose="020F0502020204030204" pitchFamily="34" charset="0"/>
              </a:rPr>
              <a:t>. </a:t>
            </a:r>
            <a:r>
              <a:rPr lang="en-US" sz="1200" u="sng" dirty="0">
                <a:solidFill>
                  <a:srgbClr val="0000FF"/>
                </a:solidFill>
                <a:effectLst/>
                <a:latin typeface="Calibri" panose="020F0502020204030204" pitchFamily="34" charset="0"/>
                <a:ea typeface="Calibri" panose="020F0502020204030204" pitchFamily="34" charset="0"/>
                <a:hlinkClick r:id="rId6"/>
              </a:rPr>
              <a:t>https://cplusplus.com/reference/</a:t>
            </a:r>
            <a:r>
              <a:rPr lang="en-US" sz="1200" dirty="0">
                <a:effectLst/>
                <a:latin typeface="Calibri" panose="020F0502020204030204" pitchFamily="34" charset="0"/>
                <a:ea typeface="Calibri" panose="020F0502020204030204" pitchFamily="34" charset="0"/>
              </a:rPr>
              <a:t>.</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Das, P. (n.d.). </a:t>
            </a:r>
            <a:r>
              <a:rPr lang="en-US" sz="1200" i="1" dirty="0">
                <a:effectLst/>
                <a:latin typeface="Calibri" panose="020F0502020204030204" pitchFamily="34" charset="0"/>
                <a:ea typeface="Calibri" panose="020F0502020204030204" pitchFamily="34" charset="0"/>
              </a:rPr>
              <a:t>In-use </a:t>
            </a:r>
            <a:r>
              <a:rPr lang="en-US" sz="1200" i="1" dirty="0" err="1">
                <a:effectLst/>
                <a:latin typeface="Calibri" panose="020F0502020204030204" pitchFamily="34" charset="0"/>
                <a:ea typeface="Calibri" panose="020F0502020204030204" pitchFamily="34" charset="0"/>
              </a:rPr>
              <a:t>encruption</a:t>
            </a:r>
            <a:r>
              <a:rPr lang="en-US" sz="1200" i="1" dirty="0">
                <a:effectLst/>
                <a:latin typeface="Calibri" panose="020F0502020204030204" pitchFamily="34" charset="0"/>
                <a:ea typeface="Calibri" panose="020F0502020204030204" pitchFamily="34" charset="0"/>
              </a:rPr>
              <a:t>- What it is and how companies benefit. </a:t>
            </a:r>
            <a:r>
              <a:rPr lang="en-US" sz="1200" dirty="0" err="1">
                <a:effectLst/>
                <a:latin typeface="Calibri" panose="020F0502020204030204" pitchFamily="34" charset="0"/>
                <a:ea typeface="Calibri" panose="020F0502020204030204" pitchFamily="34" charset="0"/>
              </a:rPr>
              <a:t>Sotero</a:t>
            </a:r>
            <a:r>
              <a:rPr lang="en-US" sz="1200" dirty="0">
                <a:effectLst/>
                <a:latin typeface="Calibri" panose="020F0502020204030204" pitchFamily="34" charset="0"/>
                <a:ea typeface="Calibri" panose="020F0502020204030204" pitchFamily="34" charset="0"/>
              </a:rPr>
              <a:t>. https://www.soterosoft.com/blog/data-in-use-encryption-data-in-motion-encryption/#:~:text=In%2DUse%20encryption%20takes%20a,%2C%20cloud%2C%20or%20hybrid).</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Faso, V. L. (2015, April 28). </a:t>
            </a:r>
            <a:r>
              <a:rPr lang="en-US" sz="1200" i="1" dirty="0">
                <a:effectLst/>
                <a:latin typeface="Calibri" panose="020F0502020204030204" pitchFamily="34" charset="0"/>
                <a:ea typeface="Calibri" panose="020F0502020204030204" pitchFamily="34" charset="0"/>
              </a:rPr>
              <a:t>How to protect data in flight. </a:t>
            </a:r>
            <a:r>
              <a:rPr lang="en-US" sz="1200" dirty="0">
                <a:effectLst/>
                <a:latin typeface="Calibri" panose="020F0502020204030204" pitchFamily="34" charset="0"/>
                <a:ea typeface="Calibri" panose="020F0502020204030204" pitchFamily="34" charset="0"/>
              </a:rPr>
              <a:t>Skillsoft Global Knowledge. https://www.globalknowledge.com/us-en/resources/resource-library/articles/how-to-protect-data-in-flight/</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err="1">
                <a:effectLst/>
                <a:latin typeface="Calibri" panose="020F0502020204030204" pitchFamily="34" charset="0"/>
                <a:ea typeface="Calibri" panose="020F0502020204030204" pitchFamily="34" charset="0"/>
              </a:rPr>
              <a:t>GeeksforGeeks</a:t>
            </a:r>
            <a:r>
              <a:rPr lang="en-US" sz="1200" dirty="0">
                <a:effectLst/>
                <a:latin typeface="Calibri" panose="020F0502020204030204" pitchFamily="34" charset="0"/>
                <a:ea typeface="Calibri" panose="020F0502020204030204" pitchFamily="34" charset="0"/>
              </a:rPr>
              <a:t>. (2022, February 28). </a:t>
            </a:r>
            <a:r>
              <a:rPr lang="en-US" sz="1200" i="1" dirty="0">
                <a:effectLst/>
                <a:latin typeface="Calibri" panose="020F0502020204030204" pitchFamily="34" charset="0"/>
                <a:ea typeface="Calibri" panose="020F0502020204030204" pitchFamily="34" charset="0"/>
              </a:rPr>
              <a:t>Assertions in C/C++</a:t>
            </a:r>
            <a:r>
              <a:rPr lang="en-US" sz="1200" dirty="0">
                <a:effectLst/>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hlinkClick r:id="rId7"/>
              </a:rPr>
              <a:t>https://www.geeksforgeeks.org/assertions-cc/#:~:text=Assertions%20are%20statements%20used%20to,void%20assert(%20int%20expression%20)%3B</a:t>
            </a:r>
            <a:endParaRPr lang="en-US" sz="1200" dirty="0">
              <a:effectLst/>
              <a:latin typeface="Calibri" panose="020F0502020204030204" pitchFamily="34" charset="0"/>
              <a:ea typeface="Calibri" panose="020F0502020204030204" pitchFamily="34" charset="0"/>
            </a:endParaRPr>
          </a:p>
          <a:p>
            <a:pPr marL="0" marR="0" indent="0">
              <a:spcBef>
                <a:spcPts val="0"/>
              </a:spcBef>
              <a:spcAft>
                <a:spcPts val="0"/>
              </a:spcAft>
              <a:buNone/>
            </a:pPr>
            <a:endParaRPr lang="en-US" sz="1200" dirty="0">
              <a:latin typeface="Calibri" panose="020F0502020204030204" pitchFamily="34" charset="0"/>
              <a:ea typeface="Calibri" panose="020F0502020204030204" pitchFamily="34" charset="0"/>
            </a:endParaRP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Get Secure World. (n.d.) </a:t>
            </a:r>
            <a:r>
              <a:rPr lang="en-US" sz="1200" i="1" dirty="0">
                <a:effectLst/>
                <a:latin typeface="Calibri" panose="020F0502020204030204" pitchFamily="34" charset="0"/>
                <a:ea typeface="Calibri" panose="020F0502020204030204" pitchFamily="34" charset="0"/>
              </a:rPr>
              <a:t>Pros and cons of </a:t>
            </a:r>
            <a:r>
              <a:rPr lang="en-US" sz="1200" i="1" dirty="0" err="1">
                <a:effectLst/>
                <a:latin typeface="Calibri" panose="020F0502020204030204" pitchFamily="34" charset="0"/>
                <a:ea typeface="Calibri" panose="020F0502020204030204" pitchFamily="34" charset="0"/>
              </a:rPr>
              <a:t>devsecops</a:t>
            </a:r>
            <a:r>
              <a:rPr lang="en-US" sz="1200" dirty="0">
                <a:latin typeface="Calibri" panose="020F0502020204030204" pitchFamily="34" charset="0"/>
                <a:ea typeface="Calibri" panose="020F0502020204030204" pitchFamily="34" charset="0"/>
              </a:rPr>
              <a:t>. https://www.getsecureworld.com/blog/pros-and-cons-of-devsecops/</a:t>
            </a:r>
            <a:endParaRPr lang="en-US" sz="12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200" i="1" dirty="0">
                <a:effectLst/>
                <a:latin typeface="Calibri" panose="020F0502020204030204" pitchFamily="34" charset="0"/>
                <a:ea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Jacob </a:t>
            </a:r>
            <a:r>
              <a:rPr lang="en-US" sz="1200" dirty="0" err="1">
                <a:effectLst/>
                <a:latin typeface="Calibri" panose="020F0502020204030204" pitchFamily="34" charset="0"/>
                <a:ea typeface="Calibri" panose="020F0502020204030204" pitchFamily="34" charset="0"/>
              </a:rPr>
              <a:t>Sorber</a:t>
            </a:r>
            <a:r>
              <a:rPr lang="en-US" sz="1200" dirty="0">
                <a:effectLst/>
                <a:latin typeface="Calibri" panose="020F0502020204030204" pitchFamily="34" charset="0"/>
                <a:ea typeface="Calibri" panose="020F0502020204030204" pitchFamily="34" charset="0"/>
              </a:rPr>
              <a:t>. (2017, August 2). </a:t>
            </a:r>
            <a:r>
              <a:rPr lang="en-US" sz="1200" i="1" dirty="0">
                <a:effectLst/>
                <a:latin typeface="Calibri" panose="020F0502020204030204" pitchFamily="34" charset="0"/>
                <a:ea typeface="Calibri" panose="020F0502020204030204" pitchFamily="34" charset="0"/>
              </a:rPr>
              <a:t>Find bugs faster using assertions </a:t>
            </a:r>
            <a:r>
              <a:rPr lang="en-US" sz="1200" dirty="0">
                <a:effectLst/>
                <a:latin typeface="Calibri" panose="020F0502020204030204" pitchFamily="34" charset="0"/>
                <a:ea typeface="Calibri" panose="020F0502020204030204" pitchFamily="34" charset="0"/>
              </a:rPr>
              <a:t>[video]. </a:t>
            </a:r>
            <a:r>
              <a:rPr lang="en-US" sz="1200" dirty="0" err="1">
                <a:effectLst/>
                <a:latin typeface="Calibri" panose="020F0502020204030204" pitchFamily="34" charset="0"/>
                <a:ea typeface="Calibri" panose="020F0502020204030204" pitchFamily="34" charset="0"/>
              </a:rPr>
              <a:t>Youtube</a:t>
            </a:r>
            <a:r>
              <a:rPr lang="en-US" sz="1200" dirty="0">
                <a:effectLst/>
                <a:latin typeface="Calibri" panose="020F0502020204030204" pitchFamily="34" charset="0"/>
                <a:ea typeface="Calibri" panose="020F0502020204030204" pitchFamily="34" charset="0"/>
              </a:rPr>
              <a:t>. </a:t>
            </a:r>
            <a:r>
              <a:rPr lang="en-US" sz="1200" u="sng" dirty="0">
                <a:solidFill>
                  <a:srgbClr val="0000FF"/>
                </a:solidFill>
                <a:effectLst/>
                <a:latin typeface="Calibri" panose="020F0502020204030204" pitchFamily="34" charset="0"/>
                <a:ea typeface="Calibri" panose="020F0502020204030204" pitchFamily="34" charset="0"/>
                <a:hlinkClick r:id="rId8"/>
              </a:rPr>
              <a:t>https://www.youtube.com/watch?v=1Jh9BUxIw0U</a:t>
            </a:r>
            <a:r>
              <a:rPr lang="en-US" sz="1200" u="sng" dirty="0">
                <a:solidFill>
                  <a:srgbClr val="0000FF"/>
                </a:solidFill>
                <a:effectLst/>
                <a:latin typeface="Calibri" panose="020F0502020204030204" pitchFamily="34" charset="0"/>
                <a:ea typeface="Calibri" panose="020F0502020204030204" pitchFamily="34" charset="0"/>
              </a:rPr>
              <a:t>.</a:t>
            </a:r>
            <a:endParaRPr lang="en-US" sz="12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200" u="none" strike="noStrike" dirty="0">
                <a:solidFill>
                  <a:srgbClr val="0000FF"/>
                </a:solidFill>
                <a:effectLst/>
                <a:latin typeface="Calibri" panose="020F0502020204030204" pitchFamily="34" charset="0"/>
                <a:ea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Robert </a:t>
            </a:r>
            <a:r>
              <a:rPr lang="en-US" sz="1200" dirty="0" err="1">
                <a:effectLst/>
                <a:latin typeface="Calibri" panose="020F0502020204030204" pitchFamily="34" charset="0"/>
                <a:ea typeface="Calibri" panose="020F0502020204030204" pitchFamily="34" charset="0"/>
              </a:rPr>
              <a:t>Seacord</a:t>
            </a:r>
            <a:r>
              <a:rPr lang="en-US" sz="1200" dirty="0">
                <a:effectLst/>
                <a:latin typeface="Calibri" panose="020F0502020204030204" pitchFamily="34" charset="0"/>
                <a:ea typeface="Calibri" panose="020F0502020204030204" pitchFamily="34" charset="0"/>
              </a:rPr>
              <a:t>. (2022, April 27). </a:t>
            </a:r>
            <a:r>
              <a:rPr lang="en-US" sz="1200" i="1" dirty="0">
                <a:effectLst/>
                <a:latin typeface="Calibri" panose="020F0502020204030204" pitchFamily="34" charset="0"/>
                <a:ea typeface="Calibri" panose="020F0502020204030204" pitchFamily="34" charset="0"/>
              </a:rPr>
              <a:t>STR02-C. Sanitize data passed to complex subsystems. </a:t>
            </a:r>
            <a:r>
              <a:rPr lang="en-US" sz="1200" dirty="0">
                <a:effectLst/>
                <a:latin typeface="Calibri" panose="020F0502020204030204" pitchFamily="34" charset="0"/>
                <a:ea typeface="Calibri" panose="020F0502020204030204" pitchFamily="34" charset="0"/>
              </a:rPr>
              <a:t>Carnegie Mellon University Software Engineering Institute. </a:t>
            </a:r>
            <a:r>
              <a:rPr lang="en-US" sz="1200" u="sng" dirty="0">
                <a:solidFill>
                  <a:srgbClr val="0000FF"/>
                </a:solidFill>
                <a:effectLst/>
                <a:latin typeface="Calibri" panose="020F0502020204030204" pitchFamily="34" charset="0"/>
                <a:ea typeface="Calibri" panose="020F0502020204030204" pitchFamily="34" charset="0"/>
                <a:hlinkClick r:id="rId9"/>
              </a:rPr>
              <a:t>https://wiki.sei.cmu.edu/confluence/display/c/STR02-C.+Sanitize+data+passed+to+complex+subsystems</a:t>
            </a:r>
            <a:endParaRPr lang="en-US" sz="12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err="1">
                <a:effectLst/>
                <a:latin typeface="Calibri" panose="020F0502020204030204" pitchFamily="34" charset="0"/>
                <a:ea typeface="Calibri" panose="020F0502020204030204" pitchFamily="34" charset="0"/>
              </a:rPr>
              <a:t>Seacord</a:t>
            </a:r>
            <a:r>
              <a:rPr lang="en-US" sz="1200" dirty="0">
                <a:effectLst/>
                <a:latin typeface="Calibri" panose="020F0502020204030204" pitchFamily="34" charset="0"/>
                <a:ea typeface="Calibri" panose="020F0502020204030204" pitchFamily="34" charset="0"/>
              </a:rPr>
              <a:t>, R. (2013). </a:t>
            </a:r>
            <a:r>
              <a:rPr lang="en-US" sz="1200" i="1" dirty="0">
                <a:effectLst/>
                <a:latin typeface="Calibri" panose="020F0502020204030204" pitchFamily="34" charset="0"/>
                <a:ea typeface="Calibri" panose="020F0502020204030204" pitchFamily="34" charset="0"/>
              </a:rPr>
              <a:t>Secure Coding in C and C++</a:t>
            </a:r>
            <a:r>
              <a:rPr lang="en-US" sz="1200" dirty="0">
                <a:effectLst/>
                <a:latin typeface="Calibri" panose="020F0502020204030204" pitchFamily="34" charset="0"/>
                <a:ea typeface="Calibri" panose="020F0502020204030204" pitchFamily="34" charset="0"/>
              </a:rPr>
              <a:t>. Addison-Wesley. </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err="1">
                <a:effectLst/>
                <a:latin typeface="Calibri" panose="020F0502020204030204" pitchFamily="34" charset="0"/>
                <a:ea typeface="Calibri" panose="020F0502020204030204" pitchFamily="34" charset="0"/>
              </a:rPr>
              <a:t>Seacord</a:t>
            </a:r>
            <a:r>
              <a:rPr lang="en-US" sz="1200" dirty="0">
                <a:effectLst/>
                <a:latin typeface="Calibri" panose="020F0502020204030204" pitchFamily="34" charset="0"/>
                <a:ea typeface="Calibri" panose="020F0502020204030204" pitchFamily="34" charset="0"/>
              </a:rPr>
              <a:t>, R. (2011, March 1). </a:t>
            </a:r>
            <a:r>
              <a:rPr lang="en-US" sz="1200" i="1" dirty="0">
                <a:effectLst/>
                <a:latin typeface="Calibri" panose="020F0502020204030204" pitchFamily="34" charset="0"/>
                <a:ea typeface="Calibri" panose="020F0502020204030204" pitchFamily="34" charset="0"/>
              </a:rPr>
              <a:t>Top 10 secure coding practices. </a:t>
            </a:r>
            <a:r>
              <a:rPr lang="en-US" sz="1200" dirty="0">
                <a:effectLst/>
                <a:latin typeface="Calibri" panose="020F0502020204030204" pitchFamily="34" charset="0"/>
                <a:ea typeface="Calibri" panose="020F0502020204030204" pitchFamily="34" charset="0"/>
              </a:rPr>
              <a:t>Secure Coding. </a:t>
            </a:r>
            <a:r>
              <a:rPr lang="en-US" sz="1200" u="sng" dirty="0">
                <a:solidFill>
                  <a:srgbClr val="0000FF"/>
                </a:solidFill>
                <a:effectLst/>
                <a:latin typeface="Calibri" panose="020F0502020204030204" pitchFamily="34" charset="0"/>
                <a:ea typeface="Calibri" panose="020F0502020204030204" pitchFamily="34" charset="0"/>
                <a:hlinkClick r:id="rId10"/>
              </a:rPr>
              <a:t>http://web.archive.org/web/20160404152049/https://www.securecoding.cert.org/confluence/display/seccode/Top+10+Secure+Coding+Practices</a:t>
            </a:r>
            <a:r>
              <a:rPr lang="en-US" sz="1200" dirty="0">
                <a:effectLst/>
                <a:latin typeface="Calibri" panose="020F0502020204030204" pitchFamily="34" charset="0"/>
                <a:ea typeface="Calibri" panose="020F0502020204030204" pitchFamily="34" charset="0"/>
              </a:rPr>
              <a:t>.</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rPr>
              <a:t>TechTarget Contributor. (n.d.). Authentication, authorization, and accounting (AAA). TechTarget. https://www.techtarget.com/searchsecurity/definition/authentication-authorization-and-accounting#:~:text=Authentication%2C%20authorization%2C%20and%20accounting%20(AAA)%20is%20a%20term,necessary%20to%20bill%20for%20services.</a:t>
            </a:r>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533400" y="1778000"/>
            <a:ext cx="3657600" cy="4440685"/>
          </a:xfrm>
          <a:prstGeom prst="rect">
            <a:avLst/>
          </a:prstGeom>
          <a:noFill/>
          <a:ln>
            <a:noFill/>
          </a:ln>
        </p:spPr>
        <p:txBody>
          <a:bodyPr spcFirstLastPara="1" wrap="square" lIns="91425" tIns="45700" rIns="91425" bIns="45700" anchor="t" anchorCtr="0">
            <a:normAutofit fontScale="92500" lnSpcReduction="10000"/>
          </a:bodyPr>
          <a:lstStyle/>
          <a:p>
            <a:pPr marL="685800" lvl="0" indent="0" algn="l" rtl="0">
              <a:lnSpc>
                <a:spcPct val="90000"/>
              </a:lnSpc>
              <a:spcBef>
                <a:spcPts val="0"/>
              </a:spcBef>
              <a:spcAft>
                <a:spcPts val="0"/>
              </a:spcAft>
              <a:buSzPts val="1800"/>
              <a:buNone/>
            </a:pPr>
            <a:r>
              <a:rPr lang="en-US" dirty="0"/>
              <a:t>The security policy that will be used for Green Pace is Defense in Depth. This is a technique that makes a system more secure through the use of multiple security layers. By using multiple layers, vulnerabilities in the system can be covered, and the likelihood of a malicious user being able to penetrate the system goes down. </a:t>
            </a:r>
          </a:p>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329043" y="260702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DB9A74B4-54C6-3F4C-E1F5-D3C8DAF53B2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049"/>
    </mc:Choice>
    <mc:Fallback>
      <p:transition spd="slow" advTm="19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588954832"/>
              </p:ext>
            </p:extLst>
          </p:nvPr>
        </p:nvGraphicFramePr>
        <p:xfrm>
          <a:off x="2178387" y="2247153"/>
          <a:ext cx="7835225" cy="402330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SQL Injection </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Memory Protection</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Memory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String Correctness </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Data Value </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Containers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Exceptions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dirty="0"/>
                        <a:t>SQL Injection </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Memory Protection</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Memory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String Correctness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Data Value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Containers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Exceptions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Assertions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Declarations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Data Type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400" u="none" strike="noStrike" cap="none" dirty="0"/>
                        <a:t> Assertions</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400" u="none" strike="noStrike" cap="none" dirty="0"/>
                        <a:t>Declarations</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r>
                        <a:rPr lang="en-US" sz="1400" u="none" strike="noStrike" cap="none" dirty="0"/>
                        <a:t>Data Type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E50DC9F9-3324-63E7-1B0D-15E42EBCA58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452"/>
    </mc:Choice>
    <mc:Fallback>
      <p:transition spd="slow" advTm="69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441765" y="1472522"/>
            <a:ext cx="4999574" cy="574852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1400" dirty="0"/>
              <a:t>1. Validate Input Data</a:t>
            </a:r>
          </a:p>
          <a:p>
            <a:pPr lvl="1" indent="-457200">
              <a:spcBef>
                <a:spcPts val="0"/>
              </a:spcBef>
              <a:buSzPts val="2200"/>
            </a:pPr>
            <a:r>
              <a:rPr lang="en-US" sz="1400" dirty="0"/>
              <a:t>SQL injection</a:t>
            </a:r>
          </a:p>
          <a:p>
            <a:pPr marL="457200" lvl="1" indent="0">
              <a:spcBef>
                <a:spcPts val="0"/>
              </a:spcBef>
              <a:buSzPts val="2200"/>
              <a:buNone/>
            </a:pPr>
            <a:endParaRPr lang="en-US" sz="1400" dirty="0"/>
          </a:p>
          <a:p>
            <a:pPr marL="0" lvl="0" indent="0" algn="l" rtl="0">
              <a:lnSpc>
                <a:spcPct val="90000"/>
              </a:lnSpc>
              <a:spcBef>
                <a:spcPts val="0"/>
              </a:spcBef>
              <a:spcAft>
                <a:spcPts val="0"/>
              </a:spcAft>
              <a:buClr>
                <a:schemeClr val="lt1"/>
              </a:buClr>
              <a:buSzPts val="2200"/>
              <a:buNone/>
            </a:pPr>
            <a:r>
              <a:rPr lang="en-US" sz="1400" dirty="0"/>
              <a:t>2. Heed Compiler Warnings</a:t>
            </a:r>
          </a:p>
          <a:p>
            <a:pPr lvl="1" indent="-457200">
              <a:spcBef>
                <a:spcPts val="0"/>
              </a:spcBef>
              <a:buSzPts val="2200"/>
            </a:pPr>
            <a:r>
              <a:rPr lang="en-US" sz="1400" dirty="0"/>
              <a:t>Data type </a:t>
            </a:r>
          </a:p>
          <a:p>
            <a:pPr lvl="1" indent="-457200">
              <a:spcBef>
                <a:spcPts val="0"/>
              </a:spcBef>
              <a:buSzPts val="2200"/>
            </a:pPr>
            <a:r>
              <a:rPr lang="en-US" sz="1400" dirty="0"/>
              <a:t>Data value</a:t>
            </a:r>
          </a:p>
          <a:p>
            <a:pPr lvl="1" indent="-457200">
              <a:spcBef>
                <a:spcPts val="0"/>
              </a:spcBef>
              <a:buSzPts val="2200"/>
            </a:pPr>
            <a:r>
              <a:rPr lang="en-US" sz="1400" dirty="0"/>
              <a:t>String correctness </a:t>
            </a:r>
          </a:p>
          <a:p>
            <a:pPr lvl="1" indent="-457200">
              <a:spcBef>
                <a:spcPts val="0"/>
              </a:spcBef>
              <a:buSzPts val="2200"/>
            </a:pPr>
            <a:r>
              <a:rPr lang="en-US" sz="1400" dirty="0"/>
              <a:t>Memory protection</a:t>
            </a:r>
          </a:p>
          <a:p>
            <a:pPr lvl="1" indent="-457200">
              <a:spcBef>
                <a:spcPts val="0"/>
              </a:spcBef>
              <a:buSzPts val="2200"/>
            </a:pPr>
            <a:r>
              <a:rPr lang="en-US" sz="1400" dirty="0"/>
              <a:t>Exceptions</a:t>
            </a:r>
          </a:p>
          <a:p>
            <a:pPr lvl="1" indent="-457200">
              <a:spcBef>
                <a:spcPts val="0"/>
              </a:spcBef>
              <a:buSzPts val="2200"/>
            </a:pPr>
            <a:r>
              <a:rPr lang="en-US" sz="1400" dirty="0"/>
              <a:t>Memory</a:t>
            </a:r>
          </a:p>
          <a:p>
            <a:pPr marL="457200" lvl="1" indent="0">
              <a:spcBef>
                <a:spcPts val="0"/>
              </a:spcBef>
              <a:buSzPts val="2200"/>
              <a:buNone/>
            </a:pPr>
            <a:endParaRPr lang="en-US" sz="1400" dirty="0"/>
          </a:p>
          <a:p>
            <a:pPr marL="0" lvl="0" indent="0" algn="l" rtl="0">
              <a:lnSpc>
                <a:spcPct val="90000"/>
              </a:lnSpc>
              <a:spcBef>
                <a:spcPts val="0"/>
              </a:spcBef>
              <a:spcAft>
                <a:spcPts val="0"/>
              </a:spcAft>
              <a:buClr>
                <a:schemeClr val="lt1"/>
              </a:buClr>
              <a:buSzPts val="2200"/>
              <a:buNone/>
            </a:pPr>
            <a:r>
              <a:rPr lang="en-US" sz="1400" dirty="0"/>
              <a:t>3. Architect and Design for Security Policies</a:t>
            </a:r>
          </a:p>
          <a:p>
            <a:pPr lvl="1" indent="-457200">
              <a:spcBef>
                <a:spcPts val="0"/>
              </a:spcBef>
              <a:buSzPts val="2200"/>
            </a:pPr>
            <a:r>
              <a:rPr lang="en-US" sz="1400" dirty="0"/>
              <a:t>SQL injection</a:t>
            </a:r>
          </a:p>
          <a:p>
            <a:pPr lvl="1" indent="-457200">
              <a:spcBef>
                <a:spcPts val="0"/>
              </a:spcBef>
              <a:buSzPts val="2200"/>
            </a:pPr>
            <a:r>
              <a:rPr lang="en-US" sz="1400" dirty="0"/>
              <a:t>Assertions</a:t>
            </a:r>
          </a:p>
          <a:p>
            <a:pPr lvl="1" indent="-457200">
              <a:spcBef>
                <a:spcPts val="0"/>
              </a:spcBef>
              <a:buSzPts val="2200"/>
            </a:pPr>
            <a:r>
              <a:rPr lang="en-US" sz="1400" dirty="0"/>
              <a:t>Exceptions</a:t>
            </a:r>
          </a:p>
          <a:p>
            <a:pPr lvl="1" indent="-457200">
              <a:spcBef>
                <a:spcPts val="0"/>
              </a:spcBef>
              <a:buSzPts val="2200"/>
            </a:pPr>
            <a:endParaRPr lang="en-US" sz="1400" dirty="0"/>
          </a:p>
          <a:p>
            <a:pPr marL="0" lvl="0" indent="0" algn="l" rtl="0">
              <a:lnSpc>
                <a:spcPct val="90000"/>
              </a:lnSpc>
              <a:spcBef>
                <a:spcPts val="0"/>
              </a:spcBef>
              <a:spcAft>
                <a:spcPts val="0"/>
              </a:spcAft>
              <a:buClr>
                <a:schemeClr val="lt1"/>
              </a:buClr>
              <a:buSzPts val="2200"/>
              <a:buNone/>
            </a:pPr>
            <a:r>
              <a:rPr lang="en-US" sz="1400" dirty="0"/>
              <a:t>4. Keep It Simple</a:t>
            </a:r>
          </a:p>
          <a:p>
            <a:pPr lvl="1" indent="-457200">
              <a:spcBef>
                <a:spcPts val="0"/>
              </a:spcBef>
              <a:buSzPts val="2200"/>
            </a:pPr>
            <a:r>
              <a:rPr lang="en-US" sz="1200" dirty="0"/>
              <a:t>Memory protection</a:t>
            </a:r>
          </a:p>
          <a:p>
            <a:pPr lvl="1" indent="-457200">
              <a:spcBef>
                <a:spcPts val="0"/>
              </a:spcBef>
              <a:buSzPts val="2200"/>
            </a:pPr>
            <a:r>
              <a:rPr lang="en-US" sz="1400" dirty="0"/>
              <a:t>SQL injection</a:t>
            </a:r>
          </a:p>
          <a:p>
            <a:pPr lvl="0" indent="-457200" algn="l" rtl="0">
              <a:lnSpc>
                <a:spcPct val="90000"/>
              </a:lnSpc>
              <a:spcBef>
                <a:spcPts val="0"/>
              </a:spcBef>
              <a:spcAft>
                <a:spcPts val="0"/>
              </a:spcAft>
              <a:buClr>
                <a:schemeClr val="lt1"/>
              </a:buClr>
              <a:buSzPts val="2200"/>
              <a:buAutoNum type="arabicPeriod" startAt="3"/>
            </a:pPr>
            <a:endParaRPr lang="en-US" sz="1400" dirty="0"/>
          </a:p>
          <a:p>
            <a:pPr marL="0" lvl="0" indent="0" algn="l" rtl="0">
              <a:lnSpc>
                <a:spcPct val="90000"/>
              </a:lnSpc>
              <a:spcBef>
                <a:spcPts val="0"/>
              </a:spcBef>
              <a:spcAft>
                <a:spcPts val="0"/>
              </a:spcAft>
              <a:buClr>
                <a:schemeClr val="lt1"/>
              </a:buClr>
              <a:buSzPts val="2200"/>
              <a:buNone/>
            </a:pPr>
            <a:r>
              <a:rPr lang="en-US" sz="1400" dirty="0"/>
              <a:t>5. Default Deny</a:t>
            </a:r>
          </a:p>
          <a:p>
            <a:pPr lvl="1" indent="-457200">
              <a:spcBef>
                <a:spcPts val="0"/>
              </a:spcBef>
              <a:buSzPts val="2200"/>
            </a:pPr>
            <a:r>
              <a:rPr lang="en-US" sz="1200" dirty="0"/>
              <a:t>SQL injection</a:t>
            </a:r>
          </a:p>
          <a:p>
            <a:pPr lvl="1" indent="-457200">
              <a:spcBef>
                <a:spcPts val="0"/>
              </a:spcBef>
              <a:buSzPts val="2200"/>
            </a:pPr>
            <a:r>
              <a:rPr lang="en-US" sz="1200" dirty="0"/>
              <a:t>Memory protection</a:t>
            </a:r>
          </a:p>
          <a:p>
            <a:pPr lvl="1" indent="-457200">
              <a:spcBef>
                <a:spcPts val="0"/>
              </a:spcBef>
              <a:buSzPts val="2200"/>
            </a:pPr>
            <a:endParaRPr lang="en-US" sz="1200" dirty="0"/>
          </a:p>
          <a:p>
            <a:pPr marL="0" lvl="0" indent="0" algn="l" rtl="0">
              <a:lnSpc>
                <a:spcPct val="90000"/>
              </a:lnSpc>
              <a:spcBef>
                <a:spcPts val="0"/>
              </a:spcBef>
              <a:spcAft>
                <a:spcPts val="0"/>
              </a:spcAft>
              <a:buClr>
                <a:schemeClr val="lt1"/>
              </a:buClr>
              <a:buSzPts val="2200"/>
              <a:buNone/>
            </a:pPr>
            <a:r>
              <a:rPr lang="en-US" sz="1400" dirty="0"/>
              <a:t>6. Adhere to the Principle of Least Privilege</a:t>
            </a:r>
          </a:p>
          <a:p>
            <a:pPr lvl="1" indent="-457200">
              <a:spcBef>
                <a:spcPts val="0"/>
              </a:spcBef>
              <a:buSzPts val="2200"/>
            </a:pPr>
            <a:r>
              <a:rPr lang="en-US" sz="1400" dirty="0"/>
              <a:t>SQL injection</a:t>
            </a:r>
          </a:p>
          <a:p>
            <a:pPr lvl="1" indent="-457200">
              <a:spcBef>
                <a:spcPts val="0"/>
              </a:spcBef>
              <a:buSzPts val="2200"/>
            </a:pPr>
            <a:r>
              <a:rPr lang="en-US" sz="1400" dirty="0"/>
              <a:t>Memory protection</a:t>
            </a:r>
          </a:p>
          <a:p>
            <a:pPr lvl="8" indent="-457200">
              <a:spcBef>
                <a:spcPts val="0"/>
              </a:spcBef>
              <a:buSzPts val="2200"/>
            </a:pP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68;p5">
            <a:extLst>
              <a:ext uri="{FF2B5EF4-FFF2-40B4-BE49-F238E27FC236}">
                <a16:creationId xmlns:a16="http://schemas.microsoft.com/office/drawing/2014/main" id="{DF5F716E-CD08-FE73-3BED-7273C2143A11}"/>
              </a:ext>
            </a:extLst>
          </p:cNvPr>
          <p:cNvSpPr txBox="1">
            <a:spLocks/>
          </p:cNvSpPr>
          <p:nvPr/>
        </p:nvSpPr>
        <p:spPr>
          <a:xfrm>
            <a:off x="5744626" y="1472522"/>
            <a:ext cx="5871648" cy="511722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200"/>
              <a:buNone/>
            </a:pPr>
            <a:r>
              <a:rPr lang="en-US" sz="1400" dirty="0"/>
              <a:t>7. Sanitize Data Sent to Other Systems</a:t>
            </a:r>
          </a:p>
          <a:p>
            <a:pPr lvl="1" indent="-457200">
              <a:spcBef>
                <a:spcPts val="0"/>
              </a:spcBef>
              <a:buSzPts val="2200"/>
            </a:pPr>
            <a:r>
              <a:rPr lang="en-US" sz="1400" dirty="0"/>
              <a:t>SQL injection</a:t>
            </a:r>
          </a:p>
          <a:p>
            <a:pPr marL="0" indent="0">
              <a:spcBef>
                <a:spcPts val="0"/>
              </a:spcBef>
              <a:buSzPts val="2200"/>
              <a:buNone/>
            </a:pPr>
            <a:endParaRPr lang="en-US" sz="1400" dirty="0"/>
          </a:p>
          <a:p>
            <a:pPr marL="0" indent="0">
              <a:spcBef>
                <a:spcPts val="0"/>
              </a:spcBef>
              <a:buSzPts val="2200"/>
              <a:buNone/>
            </a:pPr>
            <a:r>
              <a:rPr lang="en-US" sz="1400" dirty="0"/>
              <a:t>8. Practice Defense in Depth</a:t>
            </a:r>
          </a:p>
          <a:p>
            <a:pPr lvl="1" indent="-457200">
              <a:spcBef>
                <a:spcPts val="0"/>
              </a:spcBef>
              <a:buSzPts val="2200"/>
            </a:pPr>
            <a:r>
              <a:rPr lang="en-US" sz="1400" dirty="0"/>
              <a:t>Memory protection</a:t>
            </a:r>
          </a:p>
          <a:p>
            <a:pPr lvl="8" indent="-457200">
              <a:spcBef>
                <a:spcPts val="0"/>
              </a:spcBef>
              <a:buSzPts val="2200"/>
            </a:pPr>
            <a:endParaRPr lang="en-US" sz="1400" dirty="0"/>
          </a:p>
          <a:p>
            <a:pPr marL="0" indent="0">
              <a:spcBef>
                <a:spcPts val="0"/>
              </a:spcBef>
              <a:buSzPts val="2200"/>
              <a:buNone/>
            </a:pPr>
            <a:r>
              <a:rPr lang="en-US" sz="1400" dirty="0"/>
              <a:t>9. Use Effective Quality Assurance Techniques</a:t>
            </a:r>
          </a:p>
          <a:p>
            <a:pPr lvl="1" indent="-457200">
              <a:spcBef>
                <a:spcPts val="0"/>
              </a:spcBef>
              <a:buSzPts val="2200"/>
            </a:pPr>
            <a:r>
              <a:rPr lang="en-US" sz="1400" dirty="0"/>
              <a:t>Data type </a:t>
            </a:r>
          </a:p>
          <a:p>
            <a:pPr lvl="1" indent="-457200">
              <a:spcBef>
                <a:spcPts val="0"/>
              </a:spcBef>
              <a:buSzPts val="2200"/>
            </a:pPr>
            <a:r>
              <a:rPr lang="en-US" sz="1400" dirty="0"/>
              <a:t>Data value</a:t>
            </a:r>
          </a:p>
          <a:p>
            <a:pPr lvl="1" indent="-457200">
              <a:spcBef>
                <a:spcPts val="0"/>
              </a:spcBef>
              <a:buSzPts val="2200"/>
            </a:pPr>
            <a:r>
              <a:rPr lang="en-US" sz="1400" dirty="0"/>
              <a:t>String correctness </a:t>
            </a:r>
          </a:p>
          <a:p>
            <a:pPr lvl="1" indent="-457200">
              <a:spcBef>
                <a:spcPts val="0"/>
              </a:spcBef>
              <a:buSzPts val="2200"/>
            </a:pPr>
            <a:r>
              <a:rPr lang="en-US" sz="1400" dirty="0"/>
              <a:t>SQL injection</a:t>
            </a:r>
          </a:p>
          <a:p>
            <a:pPr lvl="1" indent="-457200">
              <a:spcBef>
                <a:spcPts val="0"/>
              </a:spcBef>
              <a:buSzPts val="2200"/>
            </a:pPr>
            <a:r>
              <a:rPr lang="en-US" sz="1400" dirty="0"/>
              <a:t>Memory protection</a:t>
            </a:r>
          </a:p>
          <a:p>
            <a:pPr lvl="1" indent="-457200">
              <a:spcBef>
                <a:spcPts val="0"/>
              </a:spcBef>
              <a:buSzPts val="2200"/>
            </a:pPr>
            <a:r>
              <a:rPr lang="en-US" sz="1400" dirty="0"/>
              <a:t>Assertions</a:t>
            </a:r>
          </a:p>
          <a:p>
            <a:pPr lvl="1" indent="-457200">
              <a:spcBef>
                <a:spcPts val="0"/>
              </a:spcBef>
              <a:buSzPts val="2200"/>
            </a:pPr>
            <a:r>
              <a:rPr lang="en-US" sz="1400" dirty="0"/>
              <a:t>Exceptions</a:t>
            </a:r>
          </a:p>
          <a:p>
            <a:pPr lvl="1" indent="-457200">
              <a:spcBef>
                <a:spcPts val="0"/>
              </a:spcBef>
              <a:buSzPts val="2200"/>
            </a:pPr>
            <a:r>
              <a:rPr lang="en-US" sz="1400" dirty="0"/>
              <a:t>Memory</a:t>
            </a:r>
          </a:p>
          <a:p>
            <a:pPr lvl="1" indent="-457200">
              <a:spcBef>
                <a:spcPts val="0"/>
              </a:spcBef>
              <a:buSzPts val="2200"/>
            </a:pPr>
            <a:r>
              <a:rPr lang="en-US" sz="1400" dirty="0"/>
              <a:t>Declarations</a:t>
            </a:r>
          </a:p>
          <a:p>
            <a:pPr lvl="1" indent="-457200">
              <a:spcBef>
                <a:spcPts val="0"/>
              </a:spcBef>
              <a:buSzPts val="2200"/>
            </a:pPr>
            <a:endParaRPr lang="en-US" sz="1400" dirty="0"/>
          </a:p>
          <a:p>
            <a:pPr marL="0" indent="0">
              <a:spcBef>
                <a:spcPts val="0"/>
              </a:spcBef>
              <a:buSzPts val="2200"/>
              <a:buFont typeface="Arial"/>
              <a:buNone/>
            </a:pPr>
            <a:r>
              <a:rPr lang="en-US" sz="1400" dirty="0"/>
              <a:t>10. Adopt a Secure Coding Standard</a:t>
            </a:r>
          </a:p>
          <a:p>
            <a:pPr marL="800100" lvl="1">
              <a:spcBef>
                <a:spcPts val="0"/>
              </a:spcBef>
              <a:buSzPts val="2200"/>
            </a:pPr>
            <a:r>
              <a:rPr lang="en-US" sz="1400" dirty="0"/>
              <a:t>Data type </a:t>
            </a:r>
          </a:p>
          <a:p>
            <a:pPr marL="800100" lvl="1">
              <a:spcBef>
                <a:spcPts val="0"/>
              </a:spcBef>
              <a:buSzPts val="2200"/>
            </a:pPr>
            <a:r>
              <a:rPr lang="en-US" sz="1400" dirty="0"/>
              <a:t>Data value</a:t>
            </a:r>
          </a:p>
          <a:p>
            <a:pPr marL="800100" lvl="1">
              <a:spcBef>
                <a:spcPts val="0"/>
              </a:spcBef>
              <a:buSzPts val="2200"/>
            </a:pPr>
            <a:r>
              <a:rPr lang="en-US" sz="1400" dirty="0"/>
              <a:t>String correctness </a:t>
            </a:r>
          </a:p>
          <a:p>
            <a:pPr marL="800100" lvl="1">
              <a:spcBef>
                <a:spcPts val="0"/>
              </a:spcBef>
              <a:buSzPts val="2200"/>
            </a:pPr>
            <a:r>
              <a:rPr lang="en-US" sz="1400" dirty="0"/>
              <a:t>Memory protection</a:t>
            </a:r>
          </a:p>
          <a:p>
            <a:pPr marL="800100" lvl="1">
              <a:spcBef>
                <a:spcPts val="0"/>
              </a:spcBef>
              <a:buSzPts val="2200"/>
            </a:pPr>
            <a:r>
              <a:rPr lang="en-US" sz="1400" dirty="0"/>
              <a:t>Memory</a:t>
            </a:r>
          </a:p>
          <a:p>
            <a:pPr marL="800100" lvl="1">
              <a:spcBef>
                <a:spcPts val="0"/>
              </a:spcBef>
              <a:buSzPts val="2200"/>
            </a:pPr>
            <a:r>
              <a:rPr lang="en-US" sz="1400" dirty="0"/>
              <a:t>Declarations</a:t>
            </a:r>
          </a:p>
          <a:p>
            <a:pPr marL="800100" lvl="1">
              <a:spcBef>
                <a:spcPts val="0"/>
              </a:spcBef>
              <a:buSzPts val="2200"/>
            </a:pPr>
            <a:r>
              <a:rPr lang="en-US" sz="1400" dirty="0"/>
              <a:t>Containers</a:t>
            </a:r>
          </a:p>
        </p:txBody>
      </p:sp>
      <p:pic>
        <p:nvPicPr>
          <p:cNvPr id="13" name="Audio 12">
            <a:hlinkClick r:id="" action="ppaction://media"/>
            <a:extLst>
              <a:ext uri="{FF2B5EF4-FFF2-40B4-BE49-F238E27FC236}">
                <a16:creationId xmlns:a16="http://schemas.microsoft.com/office/drawing/2014/main" id="{BA49893F-B97E-6810-A49A-848146D2E7B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613"/>
    </mc:Choice>
    <mc:Fallback>
      <p:transition spd="slow" advTm="73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263900" y="1166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1865543" y="1082978"/>
            <a:ext cx="3873674" cy="550677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1800" dirty="0">
                <a:effectLst/>
                <a:latin typeface="Calibri" panose="020F0502020204030204" pitchFamily="34" charset="0"/>
                <a:ea typeface="Calibri" panose="020F0502020204030204" pitchFamily="34" charset="0"/>
              </a:rPr>
              <a:t>1. STD-004-C</a:t>
            </a:r>
            <a:r>
              <a:rPr lang="en-US" sz="1600" dirty="0">
                <a:latin typeface="Calibri" panose="020F0502020204030204" pitchFamily="34" charset="0"/>
                <a:ea typeface="Calibri" panose="020F0502020204030204" pitchFamily="34" charset="0"/>
              </a:rPr>
              <a:t> </a:t>
            </a:r>
            <a:r>
              <a:rPr lang="en-US" sz="1600" dirty="0"/>
              <a:t>SQL injection </a:t>
            </a:r>
          </a:p>
          <a:p>
            <a:pPr marL="0" lvl="0" indent="0" algn="l" rtl="0">
              <a:lnSpc>
                <a:spcPct val="90000"/>
              </a:lnSpc>
              <a:spcBef>
                <a:spcPts val="0"/>
              </a:spcBef>
              <a:spcAft>
                <a:spcPts val="0"/>
              </a:spcAft>
              <a:buClr>
                <a:schemeClr val="lt1"/>
              </a:buClr>
              <a:buSzPts val="2000"/>
              <a:buNone/>
            </a:pPr>
            <a:r>
              <a:rPr lang="en-US" sz="1600" dirty="0"/>
              <a:t>        Priority, likely </a:t>
            </a:r>
          </a:p>
          <a:p>
            <a:pPr marL="457200" lvl="1" indent="0">
              <a:spcBef>
                <a:spcPts val="0"/>
              </a:spcBef>
              <a:buSzPts val="2000"/>
              <a:buNone/>
            </a:pPr>
            <a:r>
              <a:rPr lang="en-US" sz="1600" dirty="0"/>
              <a:t>Medium cost</a:t>
            </a:r>
          </a:p>
          <a:p>
            <a:pPr marL="457200" lvl="1" indent="0">
              <a:spcBef>
                <a:spcPts val="0"/>
              </a:spcBef>
              <a:buSzPts val="2000"/>
              <a:buNone/>
            </a:pPr>
            <a:r>
              <a:rPr lang="en-US" sz="1600" dirty="0"/>
              <a:t>High threat level</a:t>
            </a:r>
          </a:p>
          <a:p>
            <a:pPr marL="457200" lvl="1" indent="0">
              <a:spcBef>
                <a:spcPts val="0"/>
              </a:spcBef>
              <a:buSzPts val="2000"/>
              <a:buNone/>
            </a:pPr>
            <a:endParaRPr lang="en-US" sz="1600" dirty="0"/>
          </a:p>
          <a:p>
            <a:pPr marL="0" lvl="0" indent="0" algn="l" rtl="0">
              <a:lnSpc>
                <a:spcPct val="90000"/>
              </a:lnSpc>
              <a:spcBef>
                <a:spcPts val="0"/>
              </a:spcBef>
              <a:spcAft>
                <a:spcPts val="0"/>
              </a:spcAft>
              <a:buClr>
                <a:schemeClr val="lt1"/>
              </a:buClr>
              <a:buSzPts val="2000"/>
              <a:buNone/>
            </a:pPr>
            <a:r>
              <a:rPr lang="en-US" sz="1600" dirty="0"/>
              <a:t>2. </a:t>
            </a:r>
            <a:r>
              <a:rPr lang="en-US" sz="1800" dirty="0">
                <a:effectLst/>
                <a:latin typeface="Calibri" panose="020F0502020204030204" pitchFamily="34" charset="0"/>
                <a:ea typeface="Calibri" panose="020F0502020204030204" pitchFamily="34" charset="0"/>
              </a:rPr>
              <a:t>STD-005-CPP</a:t>
            </a:r>
            <a:r>
              <a:rPr lang="en-US" sz="1600" dirty="0"/>
              <a:t> Memory protection         </a:t>
            </a:r>
          </a:p>
          <a:p>
            <a:pPr marL="0" lvl="0" indent="0" algn="l" rtl="0">
              <a:lnSpc>
                <a:spcPct val="90000"/>
              </a:lnSpc>
              <a:spcBef>
                <a:spcPts val="0"/>
              </a:spcBef>
              <a:spcAft>
                <a:spcPts val="0"/>
              </a:spcAft>
              <a:buClr>
                <a:schemeClr val="lt1"/>
              </a:buClr>
              <a:buSzPts val="2000"/>
              <a:buNone/>
            </a:pPr>
            <a:r>
              <a:rPr lang="en-US" sz="1600" dirty="0"/>
              <a:t>        Priority, likely</a:t>
            </a:r>
          </a:p>
          <a:p>
            <a:pPr marL="457200" lvl="1" indent="0">
              <a:spcBef>
                <a:spcPts val="0"/>
              </a:spcBef>
              <a:buSzPts val="2000"/>
              <a:buNone/>
            </a:pPr>
            <a:r>
              <a:rPr lang="en-US" sz="1600" dirty="0"/>
              <a:t>Medium cost</a:t>
            </a:r>
          </a:p>
          <a:p>
            <a:pPr marL="457200" lvl="1" indent="0">
              <a:spcBef>
                <a:spcPts val="0"/>
              </a:spcBef>
              <a:buSzPts val="2000"/>
              <a:buNone/>
            </a:pPr>
            <a:r>
              <a:rPr lang="en-US" sz="1600" dirty="0"/>
              <a:t>High threat level</a:t>
            </a:r>
          </a:p>
          <a:p>
            <a:pPr marL="457200" lvl="1" indent="0">
              <a:spcBef>
                <a:spcPts val="0"/>
              </a:spcBef>
              <a:buSzPts val="2000"/>
              <a:buNone/>
            </a:pPr>
            <a:endParaRPr lang="en-US" sz="1600" dirty="0"/>
          </a:p>
          <a:p>
            <a:pPr marL="0" indent="0">
              <a:spcBef>
                <a:spcPts val="0"/>
              </a:spcBef>
              <a:buSzPts val="2000"/>
              <a:buNone/>
            </a:pPr>
            <a:r>
              <a:rPr lang="en-US" sz="1600" dirty="0"/>
              <a:t>3. </a:t>
            </a:r>
            <a:r>
              <a:rPr lang="en-US" sz="1800" dirty="0">
                <a:effectLst/>
                <a:latin typeface="Calibri" panose="020F0502020204030204" pitchFamily="34" charset="0"/>
                <a:ea typeface="Calibri" panose="020F0502020204030204" pitchFamily="34" charset="0"/>
              </a:rPr>
              <a:t>STD-008-CPP </a:t>
            </a:r>
            <a:r>
              <a:rPr lang="en-US" sz="1600" dirty="0"/>
              <a:t>Memory</a:t>
            </a:r>
          </a:p>
          <a:p>
            <a:pPr marL="0" indent="0">
              <a:spcBef>
                <a:spcPts val="0"/>
              </a:spcBef>
              <a:buSzPts val="2000"/>
              <a:buNone/>
            </a:pPr>
            <a:r>
              <a:rPr lang="en-US" sz="1600" dirty="0"/>
              <a:t>          Priority, likely </a:t>
            </a:r>
          </a:p>
          <a:p>
            <a:pPr marL="0" indent="0">
              <a:spcBef>
                <a:spcPts val="0"/>
              </a:spcBef>
              <a:buSzPts val="2000"/>
              <a:buNone/>
            </a:pPr>
            <a:r>
              <a:rPr lang="en-US" sz="1600" dirty="0"/>
              <a:t>          Medium cost </a:t>
            </a:r>
          </a:p>
          <a:p>
            <a:pPr marL="0" indent="0">
              <a:spcBef>
                <a:spcPts val="0"/>
              </a:spcBef>
              <a:buSzPts val="2000"/>
              <a:buNone/>
            </a:pPr>
            <a:r>
              <a:rPr lang="en-US" sz="1600" dirty="0"/>
              <a:t>          High threat level </a:t>
            </a:r>
          </a:p>
          <a:p>
            <a:pPr marL="457200" lvl="1" indent="0">
              <a:spcBef>
                <a:spcPts val="0"/>
              </a:spcBef>
              <a:buSzPts val="2000"/>
              <a:buNone/>
            </a:pPr>
            <a:endParaRPr lang="en-US" sz="1600" dirty="0"/>
          </a:p>
          <a:p>
            <a:pPr marL="0" lvl="0" indent="0" algn="l" rtl="0">
              <a:lnSpc>
                <a:spcPct val="90000"/>
              </a:lnSpc>
              <a:spcBef>
                <a:spcPts val="0"/>
              </a:spcBef>
              <a:spcAft>
                <a:spcPts val="0"/>
              </a:spcAft>
              <a:buClr>
                <a:schemeClr val="lt1"/>
              </a:buClr>
              <a:buSzPts val="2000"/>
              <a:buNone/>
            </a:pPr>
            <a:r>
              <a:rPr lang="en-US" sz="1600" dirty="0"/>
              <a:t>4. </a:t>
            </a:r>
            <a:r>
              <a:rPr lang="en-US" sz="1800" dirty="0">
                <a:effectLst/>
                <a:latin typeface="Calibri" panose="020F0502020204030204" pitchFamily="34" charset="0"/>
                <a:ea typeface="Calibri" panose="020F0502020204030204" pitchFamily="34" charset="0"/>
              </a:rPr>
              <a:t>STD-004-C</a:t>
            </a:r>
            <a:r>
              <a:rPr lang="en-US" sz="1600" dirty="0"/>
              <a:t> String correctness</a:t>
            </a:r>
          </a:p>
          <a:p>
            <a:pPr marL="0" lvl="0" indent="0" algn="l" rtl="0">
              <a:lnSpc>
                <a:spcPct val="90000"/>
              </a:lnSpc>
              <a:spcBef>
                <a:spcPts val="0"/>
              </a:spcBef>
              <a:spcAft>
                <a:spcPts val="0"/>
              </a:spcAft>
              <a:buClr>
                <a:schemeClr val="lt1"/>
              </a:buClr>
              <a:buSzPts val="2000"/>
              <a:buNone/>
            </a:pPr>
            <a:r>
              <a:rPr lang="en-US" sz="1600" dirty="0"/>
              <a:t>        Priority, likely </a:t>
            </a:r>
          </a:p>
          <a:p>
            <a:pPr marL="457200" lvl="1" indent="0">
              <a:spcBef>
                <a:spcPts val="0"/>
              </a:spcBef>
              <a:buSzPts val="2000"/>
              <a:buNone/>
            </a:pPr>
            <a:r>
              <a:rPr lang="en-US" sz="1600" dirty="0"/>
              <a:t>Medium cost</a:t>
            </a:r>
          </a:p>
          <a:p>
            <a:pPr marL="457200" lvl="1" indent="0">
              <a:spcBef>
                <a:spcPts val="0"/>
              </a:spcBef>
              <a:buSzPts val="2000"/>
              <a:buNone/>
            </a:pPr>
            <a:r>
              <a:rPr lang="en-US" sz="1600" dirty="0"/>
              <a:t>High threat level</a:t>
            </a:r>
          </a:p>
          <a:p>
            <a:pPr marL="0" lvl="0" indent="0" algn="l" rtl="0">
              <a:lnSpc>
                <a:spcPct val="90000"/>
              </a:lnSpc>
              <a:spcBef>
                <a:spcPts val="0"/>
              </a:spcBef>
              <a:spcAft>
                <a:spcPts val="0"/>
              </a:spcAft>
              <a:buClr>
                <a:schemeClr val="lt1"/>
              </a:buClr>
              <a:buSzPts val="2000"/>
              <a:buNone/>
            </a:pPr>
            <a:endParaRPr lang="en-US" sz="1600" dirty="0"/>
          </a:p>
          <a:p>
            <a:pPr marL="0" lvl="0" indent="0" algn="l" rtl="0">
              <a:lnSpc>
                <a:spcPct val="90000"/>
              </a:lnSpc>
              <a:spcBef>
                <a:spcPts val="0"/>
              </a:spcBef>
              <a:spcAft>
                <a:spcPts val="0"/>
              </a:spcAft>
              <a:buClr>
                <a:schemeClr val="lt1"/>
              </a:buClr>
              <a:buSzPts val="2000"/>
              <a:buNone/>
            </a:pPr>
            <a:r>
              <a:rPr lang="en-US" sz="1600" dirty="0"/>
              <a:t>5. </a:t>
            </a:r>
            <a:r>
              <a:rPr lang="en-US" sz="1800" dirty="0">
                <a:effectLst/>
                <a:latin typeface="Calibri" panose="020F0502020204030204" pitchFamily="34" charset="0"/>
                <a:ea typeface="Calibri" panose="020F0502020204030204" pitchFamily="34" charset="0"/>
              </a:rPr>
              <a:t>STD-002-CPP </a:t>
            </a:r>
            <a:r>
              <a:rPr lang="en-US" sz="1600" dirty="0"/>
              <a:t>Data value</a:t>
            </a:r>
          </a:p>
          <a:p>
            <a:pPr marL="0" lvl="0" indent="0" algn="l" rtl="0">
              <a:lnSpc>
                <a:spcPct val="90000"/>
              </a:lnSpc>
              <a:spcBef>
                <a:spcPts val="0"/>
              </a:spcBef>
              <a:spcAft>
                <a:spcPts val="0"/>
              </a:spcAft>
              <a:buClr>
                <a:schemeClr val="lt1"/>
              </a:buClr>
              <a:buSzPts val="2000"/>
              <a:buNone/>
            </a:pPr>
            <a:r>
              <a:rPr lang="en-US" sz="1600" dirty="0"/>
              <a:t>        Priority, probably</a:t>
            </a:r>
          </a:p>
          <a:p>
            <a:pPr marL="457200" lvl="1" indent="0">
              <a:spcBef>
                <a:spcPts val="0"/>
              </a:spcBef>
              <a:buSzPts val="2000"/>
              <a:buNone/>
            </a:pPr>
            <a:r>
              <a:rPr lang="en-US" sz="1600" dirty="0"/>
              <a:t>High cost </a:t>
            </a:r>
          </a:p>
          <a:p>
            <a:pPr marL="457200" lvl="1" indent="0">
              <a:spcBef>
                <a:spcPts val="0"/>
              </a:spcBef>
              <a:buSzPts val="2000"/>
              <a:buNone/>
            </a:pPr>
            <a:r>
              <a:rPr lang="en-US" sz="1600" dirty="0"/>
              <a:t>Moderate threat level</a:t>
            </a:r>
          </a:p>
          <a:p>
            <a:pPr marL="0" lvl="0" indent="0" algn="l" rtl="0">
              <a:lnSpc>
                <a:spcPct val="90000"/>
              </a:lnSpc>
              <a:spcBef>
                <a:spcPts val="0"/>
              </a:spcBef>
              <a:spcAft>
                <a:spcPts val="0"/>
              </a:spcAft>
              <a:buClr>
                <a:schemeClr val="lt1"/>
              </a:buClr>
              <a:buSzPts val="2000"/>
              <a:buNone/>
            </a:pPr>
            <a:endParaRPr lang="en-US" sz="1400" dirty="0"/>
          </a:p>
          <a:p>
            <a:pPr marL="457200" lvl="1" indent="0">
              <a:spcBef>
                <a:spcPts val="0"/>
              </a:spcBef>
              <a:buSzPts val="2000"/>
              <a:buNone/>
            </a:pPr>
            <a:endParaRPr lang="en-US" sz="1600" dirty="0"/>
          </a:p>
          <a:p>
            <a:pPr marL="457200" lvl="1" indent="0">
              <a:spcBef>
                <a:spcPts val="0"/>
              </a:spcBef>
              <a:buSzPts val="2000"/>
              <a:buNone/>
            </a:pPr>
            <a:endParaRPr lang="en-US" sz="1600" dirty="0"/>
          </a:p>
          <a:p>
            <a:pPr marL="0" lvl="0" indent="0" algn="l" rtl="0">
              <a:lnSpc>
                <a:spcPct val="90000"/>
              </a:lnSpc>
              <a:spcBef>
                <a:spcPts val="0"/>
              </a:spcBef>
              <a:spcAft>
                <a:spcPts val="0"/>
              </a:spcAft>
              <a:buClr>
                <a:schemeClr val="lt1"/>
              </a:buClr>
              <a:buSzPts val="2000"/>
              <a:buNone/>
            </a:pPr>
            <a:endParaRPr lang="en-US" sz="1600" dirty="0"/>
          </a:p>
          <a:p>
            <a:pPr marL="457200" lvl="1" indent="0">
              <a:spcBef>
                <a:spcPts val="0"/>
              </a:spcBef>
              <a:buSzPts val="2000"/>
              <a:buNone/>
            </a:pPr>
            <a:endParaRPr lang="en-US" sz="1400" dirty="0"/>
          </a:p>
          <a:p>
            <a:pPr lvl="1" indent="-457200">
              <a:spcBef>
                <a:spcPts val="0"/>
              </a:spcBef>
              <a:buSzPts val="2000"/>
            </a:pPr>
            <a:endParaRPr lang="en-US" sz="14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75;p6">
            <a:extLst>
              <a:ext uri="{FF2B5EF4-FFF2-40B4-BE49-F238E27FC236}">
                <a16:creationId xmlns:a16="http://schemas.microsoft.com/office/drawing/2014/main" id="{3E52CE2D-2720-27F1-F784-801A3C0113D7}"/>
              </a:ext>
            </a:extLst>
          </p:cNvPr>
          <p:cNvSpPr txBox="1">
            <a:spLocks/>
          </p:cNvSpPr>
          <p:nvPr/>
        </p:nvSpPr>
        <p:spPr>
          <a:xfrm>
            <a:off x="6305707" y="1082979"/>
            <a:ext cx="3873674" cy="550677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None/>
            </a:pPr>
            <a:r>
              <a:rPr lang="en-US" sz="1600" dirty="0"/>
              <a:t>6. </a:t>
            </a:r>
            <a:r>
              <a:rPr lang="en-US" sz="1600" dirty="0">
                <a:effectLst/>
                <a:latin typeface="Calibri" panose="020F0502020204030204" pitchFamily="34" charset="0"/>
                <a:ea typeface="Calibri" panose="020F0502020204030204" pitchFamily="34" charset="0"/>
              </a:rPr>
              <a:t>STD-010-CPP </a:t>
            </a:r>
            <a:r>
              <a:rPr lang="en-US" sz="1600" dirty="0"/>
              <a:t>Containers</a:t>
            </a:r>
          </a:p>
          <a:p>
            <a:pPr marL="0" indent="0">
              <a:spcBef>
                <a:spcPts val="0"/>
              </a:spcBef>
              <a:buSzPts val="2000"/>
              <a:buNone/>
            </a:pPr>
            <a:r>
              <a:rPr lang="en-US" sz="1600" dirty="0"/>
              <a:t>            Low priority, probable</a:t>
            </a:r>
          </a:p>
          <a:p>
            <a:pPr marL="0" indent="0">
              <a:spcBef>
                <a:spcPts val="0"/>
              </a:spcBef>
              <a:buSzPts val="2000"/>
              <a:buNone/>
            </a:pPr>
            <a:r>
              <a:rPr lang="en-US" sz="1600" dirty="0"/>
              <a:t>            High cost</a:t>
            </a:r>
          </a:p>
          <a:p>
            <a:pPr marL="0" indent="0">
              <a:spcBef>
                <a:spcPts val="0"/>
              </a:spcBef>
              <a:buSzPts val="2000"/>
              <a:buNone/>
            </a:pPr>
            <a:r>
              <a:rPr lang="en-US" sz="1600" dirty="0"/>
              <a:t>            Low threat level </a:t>
            </a:r>
          </a:p>
          <a:p>
            <a:pPr marL="0" indent="0">
              <a:spcBef>
                <a:spcPts val="0"/>
              </a:spcBef>
              <a:buSzPts val="2000"/>
              <a:buNone/>
            </a:pPr>
            <a:endParaRPr lang="en-US" sz="1600" dirty="0"/>
          </a:p>
          <a:p>
            <a:pPr marL="0" indent="0">
              <a:spcBef>
                <a:spcPts val="0"/>
              </a:spcBef>
              <a:buSzPts val="2000"/>
              <a:buNone/>
            </a:pPr>
            <a:r>
              <a:rPr lang="en-US" sz="1600" dirty="0"/>
              <a:t>7. </a:t>
            </a:r>
            <a:r>
              <a:rPr lang="en-US" sz="1600" dirty="0">
                <a:effectLst/>
                <a:latin typeface="Calibri" panose="020F0502020204030204" pitchFamily="34" charset="0"/>
                <a:ea typeface="Calibri" panose="020F0502020204030204" pitchFamily="34" charset="0"/>
              </a:rPr>
              <a:t>STD-007-CPP </a:t>
            </a:r>
            <a:r>
              <a:rPr lang="en-US" sz="1600" dirty="0"/>
              <a:t>Exceptions</a:t>
            </a:r>
          </a:p>
          <a:p>
            <a:pPr marL="0" indent="0">
              <a:spcBef>
                <a:spcPts val="0"/>
              </a:spcBef>
              <a:buSzPts val="2000"/>
              <a:buNone/>
            </a:pPr>
            <a:r>
              <a:rPr lang="en-US" sz="1600" dirty="0"/>
              <a:t>         Low priority, probable</a:t>
            </a:r>
          </a:p>
          <a:p>
            <a:pPr marL="0" indent="0">
              <a:spcBef>
                <a:spcPts val="0"/>
              </a:spcBef>
              <a:buSzPts val="2000"/>
              <a:buNone/>
            </a:pPr>
            <a:r>
              <a:rPr lang="en-US" sz="1600" dirty="0"/>
              <a:t>         Medium cost</a:t>
            </a:r>
          </a:p>
          <a:p>
            <a:pPr marL="0" indent="0">
              <a:spcBef>
                <a:spcPts val="0"/>
              </a:spcBef>
              <a:buSzPts val="2000"/>
              <a:buNone/>
            </a:pPr>
            <a:r>
              <a:rPr lang="en-US" sz="1600" dirty="0"/>
              <a:t>         Low threat level </a:t>
            </a:r>
          </a:p>
          <a:p>
            <a:pPr marL="0" indent="0">
              <a:spcBef>
                <a:spcPts val="0"/>
              </a:spcBef>
              <a:buSzPts val="2000"/>
              <a:buNone/>
            </a:pPr>
            <a:endParaRPr lang="en-US" sz="1600" dirty="0"/>
          </a:p>
          <a:p>
            <a:pPr marL="0" indent="0">
              <a:spcBef>
                <a:spcPts val="0"/>
              </a:spcBef>
              <a:buSzPts val="2000"/>
              <a:buNone/>
            </a:pPr>
            <a:r>
              <a:rPr lang="en-US" sz="1600" dirty="0"/>
              <a:t>8. </a:t>
            </a:r>
            <a:r>
              <a:rPr lang="en-US" sz="1600" dirty="0">
                <a:effectLst/>
                <a:latin typeface="Calibri" panose="020F0502020204030204" pitchFamily="34" charset="0"/>
                <a:ea typeface="Calibri" panose="020F0502020204030204" pitchFamily="34" charset="0"/>
              </a:rPr>
              <a:t>STD-006-C </a:t>
            </a:r>
            <a:r>
              <a:rPr lang="en-US" sz="1600" dirty="0"/>
              <a:t>Assertions</a:t>
            </a:r>
          </a:p>
          <a:p>
            <a:pPr marL="0" indent="0">
              <a:spcBef>
                <a:spcPts val="0"/>
              </a:spcBef>
              <a:buSzPts val="2000"/>
              <a:buNone/>
            </a:pPr>
            <a:r>
              <a:rPr lang="en-US" sz="1600" dirty="0"/>
              <a:t>        Low priority, unlikely </a:t>
            </a:r>
          </a:p>
          <a:p>
            <a:pPr marL="457200" lvl="1" indent="0">
              <a:spcBef>
                <a:spcPts val="0"/>
              </a:spcBef>
              <a:buSzPts val="2000"/>
              <a:buNone/>
            </a:pPr>
            <a:r>
              <a:rPr lang="en-US" sz="1600" dirty="0"/>
              <a:t>High cost</a:t>
            </a:r>
          </a:p>
          <a:p>
            <a:pPr marL="457200" lvl="1" indent="0">
              <a:spcBef>
                <a:spcPts val="0"/>
              </a:spcBef>
              <a:buSzPts val="2000"/>
              <a:buNone/>
            </a:pPr>
            <a:r>
              <a:rPr lang="en-US" sz="1600" dirty="0"/>
              <a:t>Low threat level </a:t>
            </a:r>
          </a:p>
          <a:p>
            <a:pPr marL="0" indent="0">
              <a:spcBef>
                <a:spcPts val="0"/>
              </a:spcBef>
              <a:buSzPts val="2000"/>
              <a:buNone/>
            </a:pPr>
            <a:endParaRPr lang="en-US" sz="1600" dirty="0"/>
          </a:p>
          <a:p>
            <a:pPr marL="0" indent="0">
              <a:spcBef>
                <a:spcPts val="0"/>
              </a:spcBef>
              <a:buSzPts val="2000"/>
              <a:buNone/>
            </a:pPr>
            <a:r>
              <a:rPr lang="en-US" sz="1600" dirty="0"/>
              <a:t>9 . </a:t>
            </a:r>
            <a:r>
              <a:rPr lang="en-US" sz="1600" dirty="0">
                <a:effectLst/>
                <a:latin typeface="Calibri" panose="020F0502020204030204" pitchFamily="34" charset="0"/>
                <a:ea typeface="Calibri" panose="020F0502020204030204" pitchFamily="34" charset="0"/>
              </a:rPr>
              <a:t>STD-009-CPP</a:t>
            </a:r>
            <a:r>
              <a:rPr lang="en-US" sz="1600" dirty="0"/>
              <a:t> Declarations</a:t>
            </a:r>
          </a:p>
          <a:p>
            <a:pPr marL="0" indent="0">
              <a:spcBef>
                <a:spcPts val="0"/>
              </a:spcBef>
              <a:buSzPts val="2000"/>
              <a:buNone/>
            </a:pPr>
            <a:r>
              <a:rPr lang="en-US" sz="1600" dirty="0"/>
              <a:t>           Low priority, unlikely</a:t>
            </a:r>
          </a:p>
          <a:p>
            <a:pPr marL="0" indent="0">
              <a:spcBef>
                <a:spcPts val="0"/>
              </a:spcBef>
              <a:buSzPts val="2000"/>
              <a:buNone/>
            </a:pPr>
            <a:r>
              <a:rPr lang="en-US" sz="1600" dirty="0"/>
              <a:t>           Medium cost</a:t>
            </a:r>
          </a:p>
          <a:p>
            <a:pPr marL="0" indent="0">
              <a:spcBef>
                <a:spcPts val="0"/>
              </a:spcBef>
              <a:buSzPts val="2000"/>
              <a:buNone/>
            </a:pPr>
            <a:r>
              <a:rPr lang="en-US" sz="1600" dirty="0"/>
              <a:t>           Low threat level  </a:t>
            </a:r>
          </a:p>
          <a:p>
            <a:pPr marL="0" indent="0">
              <a:spcBef>
                <a:spcPts val="0"/>
              </a:spcBef>
              <a:buSzPts val="2000"/>
              <a:buNone/>
            </a:pPr>
            <a:endParaRPr lang="en-US" sz="1600" dirty="0"/>
          </a:p>
          <a:p>
            <a:pPr marL="0" lvl="0" indent="0" algn="l" rtl="0">
              <a:lnSpc>
                <a:spcPct val="90000"/>
              </a:lnSpc>
              <a:spcBef>
                <a:spcPts val="0"/>
              </a:spcBef>
              <a:spcAft>
                <a:spcPts val="0"/>
              </a:spcAft>
              <a:buClr>
                <a:schemeClr val="lt1"/>
              </a:buClr>
              <a:buSzPts val="2000"/>
              <a:buNone/>
            </a:pPr>
            <a:r>
              <a:rPr lang="en-US" sz="1600" dirty="0"/>
              <a:t>10. </a:t>
            </a:r>
            <a:r>
              <a:rPr lang="en-US" sz="1600" dirty="0">
                <a:effectLst/>
                <a:latin typeface="Calibri" panose="020F0502020204030204" pitchFamily="34" charset="0"/>
                <a:ea typeface="Calibri" panose="020F0502020204030204" pitchFamily="34" charset="0"/>
              </a:rPr>
              <a:t>STD-001-CPP </a:t>
            </a:r>
            <a:r>
              <a:rPr lang="en-US" sz="1600" dirty="0"/>
              <a:t>Data type </a:t>
            </a:r>
          </a:p>
          <a:p>
            <a:pPr marL="0" lvl="0" indent="0" algn="l" rtl="0">
              <a:lnSpc>
                <a:spcPct val="90000"/>
              </a:lnSpc>
              <a:spcBef>
                <a:spcPts val="0"/>
              </a:spcBef>
              <a:spcAft>
                <a:spcPts val="0"/>
              </a:spcAft>
              <a:buClr>
                <a:schemeClr val="lt1"/>
              </a:buClr>
              <a:buSzPts val="2000"/>
              <a:buNone/>
            </a:pPr>
            <a:r>
              <a:rPr lang="en-US" sz="1600" dirty="0"/>
              <a:t>        Low priority, unlikely</a:t>
            </a:r>
          </a:p>
          <a:p>
            <a:pPr marL="457200" lvl="1" indent="0">
              <a:spcBef>
                <a:spcPts val="0"/>
              </a:spcBef>
              <a:buSzPts val="2000"/>
              <a:buNone/>
            </a:pPr>
            <a:r>
              <a:rPr lang="en-US" sz="1600" dirty="0"/>
              <a:t>Medium cost </a:t>
            </a:r>
          </a:p>
          <a:p>
            <a:pPr marL="457200" lvl="1" indent="0">
              <a:spcBef>
                <a:spcPts val="0"/>
              </a:spcBef>
              <a:buSzPts val="2000"/>
              <a:buNone/>
            </a:pPr>
            <a:r>
              <a:rPr lang="en-US" sz="1600" dirty="0"/>
              <a:t>Low threat level </a:t>
            </a:r>
          </a:p>
          <a:p>
            <a:pPr marL="0" indent="0">
              <a:spcBef>
                <a:spcPts val="0"/>
              </a:spcBef>
              <a:buSzPts val="2000"/>
              <a:buNone/>
            </a:pPr>
            <a:endParaRPr lang="en-US" sz="1600" dirty="0"/>
          </a:p>
          <a:p>
            <a:pPr indent="-457200">
              <a:spcBef>
                <a:spcPts val="0"/>
              </a:spcBef>
              <a:buSzPts val="2000"/>
              <a:buFont typeface="Arial"/>
              <a:buAutoNum type="arabicPeriod"/>
            </a:pPr>
            <a:endParaRPr lang="en-US" dirty="0"/>
          </a:p>
        </p:txBody>
      </p:sp>
      <p:pic>
        <p:nvPicPr>
          <p:cNvPr id="190" name="Audio 189">
            <a:hlinkClick r:id="" action="ppaction://media"/>
            <a:extLst>
              <a:ext uri="{FF2B5EF4-FFF2-40B4-BE49-F238E27FC236}">
                <a16:creationId xmlns:a16="http://schemas.microsoft.com/office/drawing/2014/main" id="{7F5304C3-30A4-FB32-8BA5-0519105CDD7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710267327"/>
      </p:ext>
    </p:extLst>
  </p:cSld>
  <p:clrMapOvr>
    <a:masterClrMapping/>
  </p:clrMapOvr>
  <mc:AlternateContent xmlns:mc="http://schemas.openxmlformats.org/markup-compatibility/2006">
    <mc:Choice xmlns:p14="http://schemas.microsoft.com/office/powerpoint/2010/main" Requires="p14">
      <p:transition spd="slow" p14:dur="2000" advTm="145102"/>
    </mc:Choice>
    <mc:Fallback>
      <p:transition spd="slow" advTm="145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263900" y="1166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54F1C2F2-6B9B-11B6-601F-158A8A41B8C2}"/>
              </a:ext>
            </a:extLst>
          </p:cNvPr>
          <p:cNvGraphicFramePr>
            <a:graphicFrameLocks noGrp="1"/>
          </p:cNvGraphicFramePr>
          <p:nvPr>
            <p:extLst>
              <p:ext uri="{D42A27DB-BD31-4B8C-83A1-F6EECF244321}">
                <p14:modId xmlns:p14="http://schemas.microsoft.com/office/powerpoint/2010/main" val="412481699"/>
              </p:ext>
            </p:extLst>
          </p:nvPr>
        </p:nvGraphicFramePr>
        <p:xfrm>
          <a:off x="2830273" y="1672748"/>
          <a:ext cx="6531453" cy="3863756"/>
        </p:xfrm>
        <a:graphic>
          <a:graphicData uri="http://schemas.openxmlformats.org/drawingml/2006/table">
            <a:tbl>
              <a:tblPr firstRow="1" firstCol="1" bandRow="1">
                <a:tableStyleId>{802198C4-3087-4945-87E3-76CBB3509B7E}</a:tableStyleId>
              </a:tblPr>
              <a:tblGrid>
                <a:gridCol w="1617196">
                  <a:extLst>
                    <a:ext uri="{9D8B030D-6E8A-4147-A177-3AD203B41FA5}">
                      <a16:colId xmlns:a16="http://schemas.microsoft.com/office/drawing/2014/main" val="464528843"/>
                    </a:ext>
                  </a:extLst>
                </a:gridCol>
                <a:gridCol w="999720">
                  <a:extLst>
                    <a:ext uri="{9D8B030D-6E8A-4147-A177-3AD203B41FA5}">
                      <a16:colId xmlns:a16="http://schemas.microsoft.com/office/drawing/2014/main" val="2890422446"/>
                    </a:ext>
                  </a:extLst>
                </a:gridCol>
                <a:gridCol w="1072425">
                  <a:extLst>
                    <a:ext uri="{9D8B030D-6E8A-4147-A177-3AD203B41FA5}">
                      <a16:colId xmlns:a16="http://schemas.microsoft.com/office/drawing/2014/main" val="1712230018"/>
                    </a:ext>
                  </a:extLst>
                </a:gridCol>
                <a:gridCol w="1290547">
                  <a:extLst>
                    <a:ext uri="{9D8B030D-6E8A-4147-A177-3AD203B41FA5}">
                      <a16:colId xmlns:a16="http://schemas.microsoft.com/office/drawing/2014/main" val="2856151068"/>
                    </a:ext>
                  </a:extLst>
                </a:gridCol>
                <a:gridCol w="872482">
                  <a:extLst>
                    <a:ext uri="{9D8B030D-6E8A-4147-A177-3AD203B41FA5}">
                      <a16:colId xmlns:a16="http://schemas.microsoft.com/office/drawing/2014/main" val="2896382572"/>
                    </a:ext>
                  </a:extLst>
                </a:gridCol>
                <a:gridCol w="679083">
                  <a:extLst>
                    <a:ext uri="{9D8B030D-6E8A-4147-A177-3AD203B41FA5}">
                      <a16:colId xmlns:a16="http://schemas.microsoft.com/office/drawing/2014/main" val="2390176063"/>
                    </a:ext>
                  </a:extLst>
                </a:gridCol>
              </a:tblGrid>
              <a:tr h="533446">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Rule</a:t>
                      </a:r>
                    </a:p>
                  </a:txBody>
                  <a:tcPr marL="50304" marR="50304"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Severity</a:t>
                      </a:r>
                    </a:p>
                  </a:txBody>
                  <a:tcPr marL="50304" marR="50304"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Likelihood</a:t>
                      </a:r>
                    </a:p>
                  </a:txBody>
                  <a:tcPr marL="50304" marR="50304"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Remediation Cost</a:t>
                      </a:r>
                    </a:p>
                  </a:txBody>
                  <a:tcPr marL="50304" marR="50304"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Priority</a:t>
                      </a:r>
                    </a:p>
                  </a:txBody>
                  <a:tcPr marL="50304" marR="50304"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Level</a:t>
                      </a:r>
                    </a:p>
                  </a:txBody>
                  <a:tcPr marL="50304" marR="50304" marT="0" marB="0"/>
                </a:tc>
                <a:extLst>
                  <a:ext uri="{0D108BD9-81ED-4DB2-BD59-A6C34878D82A}">
                    <a16:rowId xmlns:a16="http://schemas.microsoft.com/office/drawing/2014/main" val="86720060"/>
                  </a:ext>
                </a:extLst>
              </a:tr>
              <a:tr h="377868">
                <a:tc>
                  <a:txBody>
                    <a:bodyPr/>
                    <a:lstStyle/>
                    <a:p>
                      <a:pPr marL="0" marR="0">
                        <a:spcBef>
                          <a:spcPts val="0"/>
                        </a:spcBef>
                        <a:spcAft>
                          <a:spcPts val="0"/>
                        </a:spcAft>
                      </a:pPr>
                      <a:r>
                        <a:rPr lang="en-US" sz="1200" dirty="0">
                          <a:solidFill>
                            <a:schemeClr val="bg1"/>
                          </a:solidFill>
                          <a:effectLst/>
                        </a:rPr>
                        <a:t>STD-001-CPP</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chemeClr val="bg1"/>
                          </a:solidFill>
                          <a:effectLst/>
                        </a:rPr>
                        <a:t>Medium</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rgbClr val="00B050"/>
                          </a:solidFill>
                          <a:effectLst/>
                        </a:rPr>
                        <a:t>P4</a:t>
                      </a:r>
                      <a:endParaRPr lang="en-US" sz="1200">
                        <a:solidFill>
                          <a:srgbClr val="00B05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00B050"/>
                          </a:solidFill>
                          <a:effectLst/>
                        </a:rPr>
                        <a:t>L3</a:t>
                      </a:r>
                      <a:endParaRPr lang="en-US" sz="1200" dirty="0">
                        <a:solidFill>
                          <a:srgbClr val="00B05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80148361"/>
                  </a:ext>
                </a:extLst>
              </a:tr>
              <a:tr h="369054">
                <a:tc>
                  <a:txBody>
                    <a:bodyPr/>
                    <a:lstStyle/>
                    <a:p>
                      <a:pPr marL="0" marR="0">
                        <a:spcBef>
                          <a:spcPts val="0"/>
                        </a:spcBef>
                        <a:spcAft>
                          <a:spcPts val="0"/>
                        </a:spcAft>
                      </a:pPr>
                      <a:r>
                        <a:rPr lang="en-US" sz="1200" dirty="0">
                          <a:solidFill>
                            <a:schemeClr val="bg1"/>
                          </a:solidFill>
                          <a:effectLst/>
                        </a:rPr>
                        <a:t>STD-002-CPP</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Probably</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chemeClr val="bg1"/>
                          </a:solidFill>
                          <a:effectLst/>
                        </a:rPr>
                        <a:t>High</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rgbClr val="FFC000"/>
                          </a:solidFill>
                          <a:effectLst/>
                        </a:rPr>
                        <a:t>P6</a:t>
                      </a:r>
                      <a:endParaRPr lang="en-US" sz="1200">
                        <a:solidFill>
                          <a:srgbClr val="FFC00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FFC000"/>
                          </a:solidFill>
                          <a:effectLst/>
                        </a:rPr>
                        <a:t>L2</a:t>
                      </a:r>
                      <a:endParaRPr lang="en-US" sz="1200" dirty="0">
                        <a:solidFill>
                          <a:srgbClr val="FFC00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3159867551"/>
                  </a:ext>
                </a:extLst>
              </a:tr>
              <a:tr h="333908">
                <a:tc>
                  <a:txBody>
                    <a:bodyPr/>
                    <a:lstStyle/>
                    <a:p>
                      <a:pPr marL="0" marR="0">
                        <a:spcBef>
                          <a:spcPts val="0"/>
                        </a:spcBef>
                        <a:spcAft>
                          <a:spcPts val="0"/>
                        </a:spcAft>
                      </a:pPr>
                      <a:r>
                        <a:rPr lang="en-US" sz="1200">
                          <a:solidFill>
                            <a:schemeClr val="bg1"/>
                          </a:solidFill>
                          <a:effectLst/>
                        </a:rPr>
                        <a:t>STD-003-CPP</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chemeClr val="bg1"/>
                          </a:solidFill>
                          <a:effectLst/>
                        </a:rPr>
                        <a:t>High</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chemeClr val="bg1"/>
                          </a:solidFill>
                          <a:effectLst/>
                        </a:rPr>
                        <a:t>Likely</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FF0000"/>
                          </a:solidFill>
                          <a:effectLst/>
                        </a:rPr>
                        <a:t>P18</a:t>
                      </a:r>
                      <a:endParaRPr lang="en-US" sz="1200" dirty="0">
                        <a:solidFill>
                          <a:srgbClr val="FF000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FF0000"/>
                          </a:solidFill>
                          <a:effectLst/>
                        </a:rPr>
                        <a:t>L1</a:t>
                      </a:r>
                      <a:endParaRPr lang="en-US" sz="1200" dirty="0">
                        <a:solidFill>
                          <a:srgbClr val="FF000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3299692345"/>
                  </a:ext>
                </a:extLst>
              </a:tr>
              <a:tr h="351481">
                <a:tc>
                  <a:txBody>
                    <a:bodyPr/>
                    <a:lstStyle/>
                    <a:p>
                      <a:pPr marL="0" marR="0">
                        <a:spcBef>
                          <a:spcPts val="0"/>
                        </a:spcBef>
                        <a:spcAft>
                          <a:spcPts val="0"/>
                        </a:spcAft>
                      </a:pPr>
                      <a:r>
                        <a:rPr lang="en-US" sz="1200">
                          <a:solidFill>
                            <a:schemeClr val="bg1"/>
                          </a:solidFill>
                          <a:effectLst/>
                        </a:rPr>
                        <a:t>STD-004-C</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chemeClr val="bg1"/>
                          </a:solidFill>
                          <a:effectLst/>
                        </a:rPr>
                        <a:t>Likely</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FF0000"/>
                          </a:solidFill>
                          <a:effectLst/>
                        </a:rPr>
                        <a:t>P18</a:t>
                      </a:r>
                      <a:endParaRPr lang="en-US" sz="1200" dirty="0">
                        <a:solidFill>
                          <a:srgbClr val="FF000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FF0000"/>
                          </a:solidFill>
                          <a:effectLst/>
                        </a:rPr>
                        <a:t>L1</a:t>
                      </a:r>
                      <a:endParaRPr lang="en-US" sz="1200" dirty="0">
                        <a:solidFill>
                          <a:srgbClr val="FF000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3377722401"/>
                  </a:ext>
                </a:extLst>
              </a:tr>
              <a:tr h="333908">
                <a:tc>
                  <a:txBody>
                    <a:bodyPr/>
                    <a:lstStyle/>
                    <a:p>
                      <a:pPr marL="0" marR="0">
                        <a:spcBef>
                          <a:spcPts val="0"/>
                        </a:spcBef>
                        <a:spcAft>
                          <a:spcPts val="0"/>
                        </a:spcAft>
                      </a:pPr>
                      <a:r>
                        <a:rPr lang="en-US" sz="1200">
                          <a:solidFill>
                            <a:schemeClr val="bg1"/>
                          </a:solidFill>
                          <a:effectLst/>
                        </a:rPr>
                        <a:t>STD-005-CPP</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chemeClr val="bg1"/>
                          </a:solidFill>
                          <a:effectLst/>
                        </a:rPr>
                        <a:t>Likely</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chemeClr val="bg1"/>
                          </a:solidFill>
                          <a:effectLst/>
                        </a:rPr>
                        <a:t>Medium</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rgbClr val="FF0000"/>
                          </a:solidFill>
                          <a:effectLst/>
                        </a:rPr>
                        <a:t>P18</a:t>
                      </a:r>
                      <a:endParaRPr lang="en-US" sz="1200">
                        <a:solidFill>
                          <a:srgbClr val="FF000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FF0000"/>
                          </a:solidFill>
                          <a:effectLst/>
                        </a:rPr>
                        <a:t>L1</a:t>
                      </a:r>
                      <a:endParaRPr lang="en-US" sz="1200" dirty="0">
                        <a:solidFill>
                          <a:srgbClr val="FF000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3568188544"/>
                  </a:ext>
                </a:extLst>
              </a:tr>
              <a:tr h="298758">
                <a:tc>
                  <a:txBody>
                    <a:bodyPr/>
                    <a:lstStyle/>
                    <a:p>
                      <a:pPr marL="0" marR="0">
                        <a:spcBef>
                          <a:spcPts val="0"/>
                        </a:spcBef>
                        <a:spcAft>
                          <a:spcPts val="0"/>
                        </a:spcAft>
                      </a:pPr>
                      <a:r>
                        <a:rPr lang="en-US" sz="1200" dirty="0">
                          <a:solidFill>
                            <a:schemeClr val="bg1"/>
                          </a:solidFill>
                          <a:effectLst/>
                        </a:rPr>
                        <a:t>STD-006-C</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chemeClr val="bg1"/>
                          </a:solidFill>
                          <a:effectLst/>
                        </a:rPr>
                        <a:t>High</a:t>
                      </a:r>
                      <a:endParaRPr lang="en-US" sz="1200" dirty="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rgbClr val="00B050"/>
                          </a:solidFill>
                          <a:effectLst/>
                        </a:rPr>
                        <a:t>P1</a:t>
                      </a:r>
                      <a:endParaRPr lang="en-US" sz="1200">
                        <a:solidFill>
                          <a:srgbClr val="00B05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00B050"/>
                          </a:solidFill>
                          <a:effectLst/>
                        </a:rPr>
                        <a:t>L3</a:t>
                      </a:r>
                      <a:endParaRPr lang="en-US" sz="1200" dirty="0">
                        <a:solidFill>
                          <a:srgbClr val="00B05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1534454350"/>
                  </a:ext>
                </a:extLst>
              </a:tr>
              <a:tr h="298759">
                <a:tc>
                  <a:txBody>
                    <a:bodyPr/>
                    <a:lstStyle/>
                    <a:p>
                      <a:pPr marL="0" marR="0">
                        <a:spcBef>
                          <a:spcPts val="0"/>
                        </a:spcBef>
                        <a:spcAft>
                          <a:spcPts val="0"/>
                        </a:spcAft>
                      </a:pPr>
                      <a:r>
                        <a:rPr lang="en-US" sz="1200">
                          <a:solidFill>
                            <a:schemeClr val="bg1"/>
                          </a:solidFill>
                          <a:effectLst/>
                        </a:rPr>
                        <a:t>STD-007-CPP</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00B050"/>
                          </a:solidFill>
                          <a:effectLst/>
                        </a:rPr>
                        <a:t>P4</a:t>
                      </a:r>
                      <a:endParaRPr lang="en-US" sz="1200" dirty="0">
                        <a:solidFill>
                          <a:srgbClr val="00B05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00B050"/>
                          </a:solidFill>
                          <a:effectLst/>
                        </a:rPr>
                        <a:t>L3</a:t>
                      </a:r>
                      <a:endParaRPr lang="en-US" sz="1200" dirty="0">
                        <a:solidFill>
                          <a:srgbClr val="00B05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1081272962"/>
                  </a:ext>
                </a:extLst>
              </a:tr>
              <a:tr h="351481">
                <a:tc>
                  <a:txBody>
                    <a:bodyPr/>
                    <a:lstStyle/>
                    <a:p>
                      <a:pPr marL="0" marR="0">
                        <a:spcBef>
                          <a:spcPts val="0"/>
                        </a:spcBef>
                        <a:spcAft>
                          <a:spcPts val="0"/>
                        </a:spcAft>
                      </a:pPr>
                      <a:r>
                        <a:rPr lang="en-US" sz="1200">
                          <a:solidFill>
                            <a:schemeClr val="bg1"/>
                          </a:solidFill>
                          <a:effectLst/>
                        </a:rPr>
                        <a:t>STD-008-CPP</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rgbClr val="FF0000"/>
                          </a:solidFill>
                          <a:effectLst/>
                        </a:rPr>
                        <a:t>P18</a:t>
                      </a:r>
                      <a:endParaRPr lang="en-US" sz="1200">
                        <a:solidFill>
                          <a:srgbClr val="FF000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FF0000"/>
                          </a:solidFill>
                          <a:effectLst/>
                        </a:rPr>
                        <a:t>L1</a:t>
                      </a:r>
                      <a:endParaRPr lang="en-US" sz="1200" dirty="0">
                        <a:solidFill>
                          <a:srgbClr val="FF000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2977057691"/>
                  </a:ext>
                </a:extLst>
              </a:tr>
              <a:tr h="281186">
                <a:tc>
                  <a:txBody>
                    <a:bodyPr/>
                    <a:lstStyle/>
                    <a:p>
                      <a:pPr marL="0" marR="0">
                        <a:spcBef>
                          <a:spcPts val="0"/>
                        </a:spcBef>
                        <a:spcAft>
                          <a:spcPts val="0"/>
                        </a:spcAft>
                      </a:pPr>
                      <a:r>
                        <a:rPr lang="en-US" sz="1200">
                          <a:solidFill>
                            <a:schemeClr val="bg1"/>
                          </a:solidFill>
                          <a:effectLst/>
                        </a:rPr>
                        <a:t>STD-009-CPP</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00B050"/>
                          </a:solidFill>
                          <a:effectLst/>
                        </a:rPr>
                        <a:t>P2</a:t>
                      </a:r>
                      <a:endParaRPr lang="en-US" sz="1200" dirty="0">
                        <a:solidFill>
                          <a:srgbClr val="00B05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00B050"/>
                          </a:solidFill>
                          <a:effectLst/>
                        </a:rPr>
                        <a:t>L3</a:t>
                      </a:r>
                      <a:endParaRPr lang="en-US" sz="1200" dirty="0">
                        <a:solidFill>
                          <a:srgbClr val="00B05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3924100144"/>
                  </a:ext>
                </a:extLst>
              </a:tr>
              <a:tr h="333907">
                <a:tc>
                  <a:txBody>
                    <a:bodyPr/>
                    <a:lstStyle/>
                    <a:p>
                      <a:pPr marL="0" marR="0">
                        <a:spcBef>
                          <a:spcPts val="0"/>
                        </a:spcBef>
                        <a:spcAft>
                          <a:spcPts val="0"/>
                        </a:spcAft>
                      </a:pPr>
                      <a:r>
                        <a:rPr lang="en-US" sz="1200">
                          <a:solidFill>
                            <a:schemeClr val="bg1"/>
                          </a:solidFill>
                          <a:effectLst/>
                        </a:rPr>
                        <a:t>STD-010-CPP</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a:solidFill>
                            <a:srgbClr val="00B050"/>
                          </a:solidFill>
                          <a:effectLst/>
                        </a:rPr>
                        <a:t>P2</a:t>
                      </a:r>
                      <a:endParaRPr lang="en-US" sz="1200">
                        <a:solidFill>
                          <a:srgbClr val="00B050"/>
                        </a:solidFill>
                        <a:effectLst/>
                        <a:latin typeface="Calibri" panose="020F0502020204030204" pitchFamily="34" charset="0"/>
                        <a:ea typeface="Calibri" panose="020F0502020204030204" pitchFamily="34" charset="0"/>
                      </a:endParaRPr>
                    </a:p>
                  </a:txBody>
                  <a:tcPr marL="50304" marR="50304" marT="0" marB="0"/>
                </a:tc>
                <a:tc>
                  <a:txBody>
                    <a:bodyPr/>
                    <a:lstStyle/>
                    <a:p>
                      <a:pPr marL="0" marR="0">
                        <a:spcBef>
                          <a:spcPts val="0"/>
                        </a:spcBef>
                        <a:spcAft>
                          <a:spcPts val="0"/>
                        </a:spcAft>
                      </a:pPr>
                      <a:r>
                        <a:rPr lang="en-US" sz="1200" dirty="0">
                          <a:solidFill>
                            <a:srgbClr val="00B050"/>
                          </a:solidFill>
                          <a:effectLst/>
                        </a:rPr>
                        <a:t>L3</a:t>
                      </a:r>
                      <a:endParaRPr lang="en-US" sz="1200" dirty="0">
                        <a:solidFill>
                          <a:srgbClr val="00B050"/>
                        </a:solidFill>
                        <a:effectLst/>
                        <a:latin typeface="Calibri" panose="020F0502020204030204" pitchFamily="34" charset="0"/>
                        <a:ea typeface="Calibri" panose="020F0502020204030204" pitchFamily="34" charset="0"/>
                      </a:endParaRPr>
                    </a:p>
                  </a:txBody>
                  <a:tcPr marL="50304" marR="50304" marT="0" marB="0"/>
                </a:tc>
                <a:extLst>
                  <a:ext uri="{0D108BD9-81ED-4DB2-BD59-A6C34878D82A}">
                    <a16:rowId xmlns:a16="http://schemas.microsoft.com/office/drawing/2014/main" val="2379130142"/>
                  </a:ext>
                </a:extLst>
              </a:tr>
            </a:tbl>
          </a:graphicData>
        </a:graphic>
      </p:graphicFrame>
      <p:pic>
        <p:nvPicPr>
          <p:cNvPr id="25" name="Audio 24">
            <a:hlinkClick r:id="" action="ppaction://media"/>
            <a:extLst>
              <a:ext uri="{FF2B5EF4-FFF2-40B4-BE49-F238E27FC236}">
                <a16:creationId xmlns:a16="http://schemas.microsoft.com/office/drawing/2014/main" id="{3F1B4C6F-6B5B-9129-EE0B-A4FB3BFAFB2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45"/>
    </mc:Choice>
    <mc:Fallback>
      <p:transition spd="slow" advTm="8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916774" y="22482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454041" y="2091468"/>
            <a:ext cx="3710783" cy="52362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600" dirty="0">
                <a:latin typeface="Calibri" panose="020F0502020204030204" pitchFamily="34" charset="0"/>
                <a:cs typeface="Calibri" panose="020F0502020204030204" pitchFamily="34" charset="0"/>
              </a:rPr>
              <a:t>Protects data even when not in use (at rest)</a:t>
            </a:r>
          </a:p>
          <a:p>
            <a:pPr marL="228600" lvl="0" indent="-228600" algn="l" rtl="0">
              <a:lnSpc>
                <a:spcPct val="90000"/>
              </a:lnSpc>
              <a:spcBef>
                <a:spcPts val="0"/>
              </a:spcBef>
              <a:spcAft>
                <a:spcPts val="0"/>
              </a:spcAft>
              <a:buClr>
                <a:schemeClr val="lt1"/>
              </a:buClr>
              <a:buSzPts val="2000"/>
              <a:buChar char="•"/>
            </a:pPr>
            <a:endParaRPr lang="en-US" sz="1600" dirty="0">
              <a:latin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600" dirty="0">
                <a:latin typeface="Calibri" panose="020F0502020204030204" pitchFamily="34" charset="0"/>
                <a:cs typeface="Calibri" panose="020F0502020204030204" pitchFamily="34" charset="0"/>
              </a:rPr>
              <a:t>Data at rest: data not used daily</a:t>
            </a:r>
          </a:p>
          <a:p>
            <a:pPr marL="685800" lvl="1" indent="-228600">
              <a:spcBef>
                <a:spcPts val="0"/>
              </a:spcBef>
              <a:buSzPts val="2000"/>
            </a:pPr>
            <a:r>
              <a:rPr lang="en-US" sz="1600" dirty="0">
                <a:latin typeface="Calibri" panose="020F0502020204030204" pitchFamily="34" charset="0"/>
                <a:cs typeface="Calibri" panose="020F0502020204030204" pitchFamily="34" charset="0"/>
              </a:rPr>
              <a:t>Typically protected behind a firewall</a:t>
            </a:r>
          </a:p>
          <a:p>
            <a:pPr marL="685800" lvl="1" indent="-228600">
              <a:spcBef>
                <a:spcPts val="0"/>
              </a:spcBef>
              <a:buSzPts val="2000"/>
            </a:pPr>
            <a:r>
              <a:rPr lang="en-US" sz="1600" dirty="0">
                <a:latin typeface="Calibri" panose="020F0502020204030204" pitchFamily="34" charset="0"/>
                <a:cs typeface="Calibri" panose="020F0502020204030204" pitchFamily="34" charset="0"/>
              </a:rPr>
              <a:t> Encryption improves security</a:t>
            </a:r>
          </a:p>
          <a:p>
            <a:pPr marL="685800" lvl="1" indent="-228600">
              <a:spcBef>
                <a:spcPts val="0"/>
              </a:spcBef>
              <a:buSzPts val="2000"/>
            </a:pPr>
            <a:endParaRPr lang="en-US" sz="1600" dirty="0">
              <a:latin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600" dirty="0">
                <a:latin typeface="Calibri" panose="020F0502020204030204" pitchFamily="34" charset="0"/>
                <a:cs typeface="Calibri" panose="020F0502020204030204" pitchFamily="34" charset="0"/>
              </a:rPr>
              <a:t>To encrypt data a transformation occurs</a:t>
            </a:r>
          </a:p>
          <a:p>
            <a:pPr marL="685800" lvl="1" indent="-228600">
              <a:spcBef>
                <a:spcPts val="0"/>
              </a:spcBef>
              <a:buSzPts val="2000"/>
            </a:pPr>
            <a:r>
              <a:rPr lang="en-US" sz="1600" dirty="0">
                <a:latin typeface="Calibri" panose="020F0502020204030204" pitchFamily="34" charset="0"/>
                <a:cs typeface="Calibri" panose="020F0502020204030204" pitchFamily="34" charset="0"/>
              </a:rPr>
              <a:t> Data is encrypted into a different form </a:t>
            </a:r>
          </a:p>
          <a:p>
            <a:pPr marL="685800" lvl="1" indent="-228600">
              <a:spcBef>
                <a:spcPts val="0"/>
              </a:spcBef>
              <a:buSzPts val="2000"/>
            </a:pPr>
            <a:r>
              <a:rPr lang="en-US" sz="1600" dirty="0">
                <a:latin typeface="Calibri" panose="020F0502020204030204" pitchFamily="34" charset="0"/>
                <a:cs typeface="Calibri" panose="020F0502020204030204" pitchFamily="34" charset="0"/>
              </a:rPr>
              <a:t>Only authorized users can transform data back to its original form </a:t>
            </a:r>
          </a:p>
          <a:p>
            <a:pPr marL="685800" lvl="1" indent="-228600">
              <a:spcBef>
                <a:spcPts val="0"/>
              </a:spcBef>
              <a:buSzPts val="2000"/>
            </a:pPr>
            <a:r>
              <a:rPr lang="en-US" sz="1600" dirty="0">
                <a:latin typeface="Calibri" panose="020F0502020204030204" pitchFamily="34" charset="0"/>
                <a:cs typeface="Calibri" panose="020F0502020204030204" pitchFamily="34" charset="0"/>
              </a:rPr>
              <a:t>While encrypted it is unreadable </a:t>
            </a: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Google Shape;182;p7">
            <a:extLst>
              <a:ext uri="{FF2B5EF4-FFF2-40B4-BE49-F238E27FC236}">
                <a16:creationId xmlns:a16="http://schemas.microsoft.com/office/drawing/2014/main" id="{FB1F633F-E21F-63DE-A83C-702710B07746}"/>
              </a:ext>
            </a:extLst>
          </p:cNvPr>
          <p:cNvSpPr txBox="1">
            <a:spLocks/>
          </p:cNvSpPr>
          <p:nvPr/>
        </p:nvSpPr>
        <p:spPr>
          <a:xfrm>
            <a:off x="4242460" y="2091469"/>
            <a:ext cx="3556659"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buSzPts val="2000"/>
            </a:pPr>
            <a:r>
              <a:rPr lang="en-US" sz="1600" dirty="0">
                <a:latin typeface="Calibri" panose="020F0502020204030204" pitchFamily="34" charset="0"/>
                <a:ea typeface="Calibri" panose="020F0502020204030204" pitchFamily="34" charset="0"/>
              </a:rPr>
              <a:t>Data in flight:  data transferred over a network. </a:t>
            </a:r>
          </a:p>
          <a:p>
            <a:pPr marL="685800" lvl="1" indent="-228600">
              <a:spcBef>
                <a:spcPts val="0"/>
              </a:spcBef>
              <a:buSzPts val="2000"/>
            </a:pPr>
            <a:r>
              <a:rPr lang="en-US" sz="1600" dirty="0">
                <a:latin typeface="Calibri" panose="020F0502020204030204" pitchFamily="34" charset="0"/>
                <a:ea typeface="Calibri" panose="020F0502020204030204" pitchFamily="34" charset="0"/>
              </a:rPr>
              <a:t>Very vulnerable </a:t>
            </a:r>
          </a:p>
          <a:p>
            <a:pPr marL="685800" lvl="1" indent="-228600">
              <a:spcBef>
                <a:spcPts val="0"/>
              </a:spcBef>
              <a:buSzPts val="2000"/>
            </a:pPr>
            <a:endParaRPr lang="en-US" sz="1600" dirty="0">
              <a:latin typeface="Calibri" panose="020F0502020204030204" pitchFamily="34" charset="0"/>
              <a:ea typeface="Calibri" panose="020F0502020204030204" pitchFamily="34" charset="0"/>
            </a:endParaRPr>
          </a:p>
          <a:p>
            <a:pPr marL="228600" indent="-228600">
              <a:spcBef>
                <a:spcPts val="0"/>
              </a:spcBef>
              <a:buSzPts val="2000"/>
            </a:pPr>
            <a:r>
              <a:rPr lang="en-US" sz="1600" dirty="0">
                <a:latin typeface="Calibri" panose="020F0502020204030204" pitchFamily="34" charset="0"/>
                <a:ea typeface="Calibri" panose="020F0502020204030204" pitchFamily="34" charset="0"/>
              </a:rPr>
              <a:t>Encryption at flight: Encrypts data in flight 	</a:t>
            </a:r>
          </a:p>
          <a:p>
            <a:pPr marL="685800" lvl="1" indent="-228600">
              <a:spcBef>
                <a:spcPts val="0"/>
              </a:spcBef>
              <a:buSzPts val="2000"/>
            </a:pPr>
            <a:r>
              <a:rPr lang="en-US" sz="1600" dirty="0">
                <a:latin typeface="Calibri" panose="020F0502020204030204" pitchFamily="34" charset="0"/>
                <a:ea typeface="Calibri" panose="020F0502020204030204" pitchFamily="34" charset="0"/>
              </a:rPr>
              <a:t>Protects data  during transit</a:t>
            </a:r>
          </a:p>
          <a:p>
            <a:pPr marL="685800" lvl="1" indent="-228600">
              <a:spcBef>
                <a:spcPts val="0"/>
              </a:spcBef>
              <a:buSzPts val="2000"/>
            </a:pPr>
            <a:r>
              <a:rPr lang="en-US" sz="1600" dirty="0">
                <a:latin typeface="Calibri" panose="020F0502020204030204" pitchFamily="34" charset="0"/>
                <a:ea typeface="Calibri" panose="020F0502020204030204" pitchFamily="34" charset="0"/>
              </a:rPr>
              <a:t> Raw data is encrypted</a:t>
            </a:r>
          </a:p>
          <a:p>
            <a:pPr marL="685800" lvl="1" indent="-228600">
              <a:spcBef>
                <a:spcPts val="0"/>
              </a:spcBef>
              <a:buSzPts val="2000"/>
            </a:pPr>
            <a:r>
              <a:rPr lang="en-US" sz="1600" dirty="0">
                <a:latin typeface="Calibri" panose="020F0502020204030204" pitchFamily="34" charset="0"/>
                <a:ea typeface="Calibri" panose="020F0502020204030204" pitchFamily="34" charset="0"/>
              </a:rPr>
              <a:t>Data is  transferred</a:t>
            </a:r>
          </a:p>
          <a:p>
            <a:pPr marL="685800" lvl="1" indent="-228600">
              <a:spcBef>
                <a:spcPts val="0"/>
              </a:spcBef>
              <a:buSzPts val="2000"/>
            </a:pPr>
            <a:r>
              <a:rPr lang="en-US" sz="1600" dirty="0">
                <a:latin typeface="Calibri" panose="020F0502020204030204" pitchFamily="34" charset="0"/>
                <a:ea typeface="Calibri" panose="020F0502020204030204" pitchFamily="34" charset="0"/>
              </a:rPr>
              <a:t>Upon access data will be unencrypted</a:t>
            </a:r>
            <a:endParaRPr lang="en-US" sz="1600" dirty="0"/>
          </a:p>
        </p:txBody>
      </p:sp>
      <p:sp>
        <p:nvSpPr>
          <p:cNvPr id="4" name="Google Shape;182;p7">
            <a:extLst>
              <a:ext uri="{FF2B5EF4-FFF2-40B4-BE49-F238E27FC236}">
                <a16:creationId xmlns:a16="http://schemas.microsoft.com/office/drawing/2014/main" id="{1225368E-2C74-DDE8-08AC-6CA3A9741858}"/>
              </a:ext>
            </a:extLst>
          </p:cNvPr>
          <p:cNvSpPr txBox="1">
            <a:spLocks/>
          </p:cNvSpPr>
          <p:nvPr/>
        </p:nvSpPr>
        <p:spPr>
          <a:xfrm>
            <a:off x="7799121" y="2194559"/>
            <a:ext cx="3284951"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buSzPts val="2000"/>
            </a:pPr>
            <a:r>
              <a:rPr lang="en-US" sz="1600" dirty="0">
                <a:latin typeface="Calibri" panose="020F0502020204030204" pitchFamily="34" charset="0"/>
                <a:ea typeface="Calibri" panose="020F0502020204030204" pitchFamily="34" charset="0"/>
                <a:cs typeface="Calibri" panose="020F0502020204030204" pitchFamily="34" charset="0"/>
              </a:rPr>
              <a:t>Data is secure at every lifecycle stage</a:t>
            </a:r>
          </a:p>
          <a:p>
            <a:pPr marL="228600" indent="-228600">
              <a:spcBef>
                <a:spcPts val="0"/>
              </a:spcBef>
              <a:buSzPts val="2000"/>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228600" indent="-228600">
              <a:spcBef>
                <a:spcPts val="0"/>
              </a:spcBef>
              <a:buSzPts val="2000"/>
            </a:pPr>
            <a:r>
              <a:rPr lang="en-US" sz="1600" dirty="0">
                <a:latin typeface="Calibri" panose="020F0502020204030204" pitchFamily="34" charset="0"/>
                <a:ea typeface="Calibri" panose="020F0502020204030204" pitchFamily="34" charset="0"/>
                <a:cs typeface="Calibri" panose="020F0502020204030204" pitchFamily="34" charset="0"/>
              </a:rPr>
              <a:t>Protects data at all times </a:t>
            </a:r>
          </a:p>
          <a:p>
            <a:pPr marL="685800" lvl="1" indent="-228600">
              <a:spcBef>
                <a:spcPts val="0"/>
              </a:spcBef>
              <a:buSzPts val="2000"/>
            </a:pPr>
            <a:r>
              <a:rPr lang="en-US" sz="1600" dirty="0">
                <a:latin typeface="Calibri" panose="020F0502020204030204" pitchFamily="34" charset="0"/>
                <a:ea typeface="Calibri" panose="020F0502020204030204" pitchFamily="34" charset="0"/>
                <a:cs typeface="Calibri" panose="020F0502020204030204" pitchFamily="34" charset="0"/>
              </a:rPr>
              <a:t>Limits the opportunities for malicious users to access that data. </a:t>
            </a:r>
            <a:endParaRPr lang="en-US" sz="1600" dirty="0">
              <a:latin typeface="Calibri" panose="020F0502020204030204" pitchFamily="34" charset="0"/>
              <a:cs typeface="Calibri" panose="020F0502020204030204" pitchFamily="34" charset="0"/>
            </a:endParaRPr>
          </a:p>
          <a:p>
            <a:pPr marL="228600" indent="-228600">
              <a:spcBef>
                <a:spcPts val="0"/>
              </a:spcBef>
              <a:buSzPts val="2000"/>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228600" indent="-228600">
              <a:spcBef>
                <a:spcPts val="0"/>
              </a:spcBef>
              <a:buSzPts val="2000"/>
            </a:pPr>
            <a:r>
              <a:rPr lang="en-US" sz="1600" dirty="0">
                <a:latin typeface="Calibri" panose="020F0502020204030204" pitchFamily="34" charset="0"/>
                <a:ea typeface="Calibri" panose="020F0502020204030204" pitchFamily="34" charset="0"/>
                <a:cs typeface="Calibri" panose="020F0502020204030204" pitchFamily="34" charset="0"/>
              </a:rPr>
              <a:t>Only unencrypted at certain times</a:t>
            </a:r>
          </a:p>
          <a:p>
            <a:pPr marL="685800" lvl="1" indent="-228600">
              <a:spcBef>
                <a:spcPts val="0"/>
              </a:spcBef>
              <a:buSzPts val="2000"/>
            </a:pPr>
            <a:r>
              <a:rPr lang="en-US" sz="1600" dirty="0">
                <a:latin typeface="Calibri" panose="020F0502020204030204" pitchFamily="34" charset="0"/>
                <a:ea typeface="Calibri" panose="020F0502020204030204" pitchFamily="34" charset="0"/>
                <a:cs typeface="Calibri" panose="020F0502020204030204" pitchFamily="34" charset="0"/>
              </a:rPr>
              <a:t>Access is controlled </a:t>
            </a:r>
          </a:p>
          <a:p>
            <a:pPr marL="228600" indent="-88900">
              <a:buSzPts val="2200"/>
              <a:buFont typeface="Arial"/>
              <a:buNone/>
            </a:pPr>
            <a:endParaRPr lang="en-US" dirty="0"/>
          </a:p>
        </p:txBody>
      </p:sp>
      <p:sp>
        <p:nvSpPr>
          <p:cNvPr id="8" name="Google Shape;181;p7">
            <a:extLst>
              <a:ext uri="{FF2B5EF4-FFF2-40B4-BE49-F238E27FC236}">
                <a16:creationId xmlns:a16="http://schemas.microsoft.com/office/drawing/2014/main" id="{04C74C5C-70D6-B7EC-7D4B-E99B01B24A03}"/>
              </a:ext>
            </a:extLst>
          </p:cNvPr>
          <p:cNvSpPr txBox="1">
            <a:spLocks/>
          </p:cNvSpPr>
          <p:nvPr/>
        </p:nvSpPr>
        <p:spPr>
          <a:xfrm>
            <a:off x="847369" y="1464369"/>
            <a:ext cx="3084013" cy="68058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4000"/>
            </a:pPr>
            <a:r>
              <a:rPr lang="en-US" sz="2400" dirty="0"/>
              <a:t>Encryption in rest</a:t>
            </a:r>
          </a:p>
        </p:txBody>
      </p:sp>
      <p:sp>
        <p:nvSpPr>
          <p:cNvPr id="10" name="Google Shape;181;p7">
            <a:extLst>
              <a:ext uri="{FF2B5EF4-FFF2-40B4-BE49-F238E27FC236}">
                <a16:creationId xmlns:a16="http://schemas.microsoft.com/office/drawing/2014/main" id="{19EC1E95-117D-04CC-F49B-EB2C0CF1AC9E}"/>
              </a:ext>
            </a:extLst>
          </p:cNvPr>
          <p:cNvSpPr txBox="1">
            <a:spLocks/>
          </p:cNvSpPr>
          <p:nvPr/>
        </p:nvSpPr>
        <p:spPr>
          <a:xfrm>
            <a:off x="4365763" y="1410887"/>
            <a:ext cx="3084013" cy="68058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4000"/>
            </a:pPr>
            <a:r>
              <a:rPr lang="en-US" sz="2400" dirty="0"/>
              <a:t>Encryption at flight</a:t>
            </a:r>
          </a:p>
        </p:txBody>
      </p:sp>
      <p:sp>
        <p:nvSpPr>
          <p:cNvPr id="11" name="Google Shape;181;p7">
            <a:extLst>
              <a:ext uri="{FF2B5EF4-FFF2-40B4-BE49-F238E27FC236}">
                <a16:creationId xmlns:a16="http://schemas.microsoft.com/office/drawing/2014/main" id="{FEE6DD68-87E5-00D6-D123-DDFD88ADDB86}"/>
              </a:ext>
            </a:extLst>
          </p:cNvPr>
          <p:cNvSpPr txBox="1">
            <a:spLocks/>
          </p:cNvSpPr>
          <p:nvPr/>
        </p:nvSpPr>
        <p:spPr>
          <a:xfrm>
            <a:off x="7899591" y="1410887"/>
            <a:ext cx="3084013" cy="68058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4000"/>
            </a:pPr>
            <a:r>
              <a:rPr lang="en-US" sz="2400" dirty="0"/>
              <a:t>Encryption in use</a:t>
            </a:r>
          </a:p>
        </p:txBody>
      </p:sp>
      <p:pic>
        <p:nvPicPr>
          <p:cNvPr id="12" name="Audio 11">
            <a:hlinkClick r:id="" action="ppaction://media"/>
            <a:extLst>
              <a:ext uri="{FF2B5EF4-FFF2-40B4-BE49-F238E27FC236}">
                <a16:creationId xmlns:a16="http://schemas.microsoft.com/office/drawing/2014/main" id="{031B4E04-4947-8A5E-1989-DADFE6E239F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388"/>
    </mc:Choice>
    <mc:Fallback>
      <p:transition spd="slow" advTm="69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743200"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1178880" y="2180612"/>
            <a:ext cx="2921696"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Process of properly identifying users </a:t>
            </a:r>
          </a:p>
          <a:p>
            <a:pPr marL="685800" lvl="1" indent="-228600">
              <a:spcBef>
                <a:spcPts val="0"/>
              </a:spcBef>
              <a:buSzPts val="2400"/>
            </a:pPr>
            <a:r>
              <a:rPr lang="en-US" sz="1600" dirty="0">
                <a:latin typeface="Calibri" panose="020F0502020204030204" pitchFamily="34" charset="0"/>
                <a:ea typeface="Calibri" panose="020F0502020204030204" pitchFamily="34" charset="0"/>
                <a:cs typeface="Calibri" panose="020F0502020204030204" pitchFamily="34" charset="0"/>
              </a:rPr>
              <a:t>P</a:t>
            </a:r>
            <a:r>
              <a:rPr lang="en-US" sz="1600" dirty="0">
                <a:effectLst/>
                <a:latin typeface="Calibri" panose="020F0502020204030204" pitchFamily="34" charset="0"/>
                <a:ea typeface="Calibri" panose="020F0502020204030204" pitchFamily="34" charset="0"/>
                <a:cs typeface="Calibri" panose="020F0502020204030204" pitchFamily="34" charset="0"/>
              </a:rPr>
              <a:t>revents malicious users from accessing system </a:t>
            </a:r>
          </a:p>
          <a:p>
            <a:pPr marL="685800" lvl="1" indent="-228600">
              <a:spcBef>
                <a:spcPts val="0"/>
              </a:spcBef>
              <a:buSzPts val="2400"/>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spcBef>
                <a:spcPts val="0"/>
              </a:spcBef>
              <a:buSzPts val="2400"/>
            </a:pPr>
            <a:r>
              <a:rPr lang="en-US" sz="1600" dirty="0">
                <a:effectLst/>
                <a:latin typeface="Calibri" panose="020F0502020204030204" pitchFamily="34" charset="0"/>
                <a:ea typeface="Calibri" panose="020F0502020204030204" pitchFamily="34" charset="0"/>
                <a:cs typeface="Calibri" panose="020F0502020204030204" pitchFamily="34" charset="0"/>
              </a:rPr>
              <a:t>Good authentication:</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cs typeface="Calibri" panose="020F0502020204030204" pitchFamily="34" charset="0"/>
              </a:rPr>
              <a:t>Users enter unique identifying information (user login)</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cs typeface="Calibri" panose="020F0502020204030204" pitchFamily="34" charset="0"/>
              </a:rPr>
              <a:t>Protects user credentials so malicious users cannot access internal credentials and take advantage of them.</a:t>
            </a:r>
            <a:r>
              <a:rPr lang="en-US" sz="1600" dirty="0">
                <a:latin typeface="Calibri" panose="020F0502020204030204" pitchFamily="34" charset="0"/>
                <a:cs typeface="Calibri" panose="020F0502020204030204" pitchFamily="34" charset="0"/>
              </a:rPr>
              <a:t> </a:t>
            </a:r>
            <a:endParaRPr sz="1600" dirty="0">
              <a:latin typeface="Calibri" panose="020F0502020204030204" pitchFamily="34" charset="0"/>
              <a:cs typeface="Calibri" panose="020F0502020204030204" pitchFamily="34" charset="0"/>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88;p8">
            <a:extLst>
              <a:ext uri="{FF2B5EF4-FFF2-40B4-BE49-F238E27FC236}">
                <a16:creationId xmlns:a16="http://schemas.microsoft.com/office/drawing/2014/main" id="{440C0645-DFA7-640E-B25A-8896B5F50322}"/>
              </a:ext>
            </a:extLst>
          </p:cNvPr>
          <p:cNvSpPr txBox="1">
            <a:spLocks/>
          </p:cNvSpPr>
          <p:nvPr/>
        </p:nvSpPr>
        <p:spPr>
          <a:xfrm>
            <a:off x="5024502" y="1325045"/>
            <a:ext cx="2142995" cy="86951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4000"/>
            </a:pPr>
            <a:r>
              <a:rPr lang="en-US" sz="2400" dirty="0"/>
              <a:t>Authorization </a:t>
            </a:r>
          </a:p>
        </p:txBody>
      </p:sp>
      <p:sp>
        <p:nvSpPr>
          <p:cNvPr id="5" name="Google Shape;188;p8">
            <a:extLst>
              <a:ext uri="{FF2B5EF4-FFF2-40B4-BE49-F238E27FC236}">
                <a16:creationId xmlns:a16="http://schemas.microsoft.com/office/drawing/2014/main" id="{4A7F19A9-E1A9-6624-D60E-B7628F64CDFC}"/>
              </a:ext>
            </a:extLst>
          </p:cNvPr>
          <p:cNvSpPr txBox="1">
            <a:spLocks/>
          </p:cNvSpPr>
          <p:nvPr/>
        </p:nvSpPr>
        <p:spPr>
          <a:xfrm>
            <a:off x="1537307" y="1325045"/>
            <a:ext cx="2393515" cy="86951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4000"/>
            </a:pPr>
            <a:r>
              <a:rPr lang="en-US" sz="2400" dirty="0"/>
              <a:t>Authentication</a:t>
            </a:r>
          </a:p>
        </p:txBody>
      </p:sp>
      <p:sp>
        <p:nvSpPr>
          <p:cNvPr id="6" name="Google Shape;188;p8">
            <a:extLst>
              <a:ext uri="{FF2B5EF4-FFF2-40B4-BE49-F238E27FC236}">
                <a16:creationId xmlns:a16="http://schemas.microsoft.com/office/drawing/2014/main" id="{B69F3960-C235-8035-2DE8-19A7D6A4E637}"/>
              </a:ext>
            </a:extLst>
          </p:cNvPr>
          <p:cNvSpPr txBox="1">
            <a:spLocks/>
          </p:cNvSpPr>
          <p:nvPr/>
        </p:nvSpPr>
        <p:spPr>
          <a:xfrm>
            <a:off x="8261176" y="1311097"/>
            <a:ext cx="1998944" cy="86951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4000"/>
            </a:pPr>
            <a:r>
              <a:rPr lang="en-US" sz="2400" dirty="0"/>
              <a:t>Accounting </a:t>
            </a:r>
          </a:p>
        </p:txBody>
      </p:sp>
      <p:sp>
        <p:nvSpPr>
          <p:cNvPr id="7" name="Google Shape;189;p8">
            <a:extLst>
              <a:ext uri="{FF2B5EF4-FFF2-40B4-BE49-F238E27FC236}">
                <a16:creationId xmlns:a16="http://schemas.microsoft.com/office/drawing/2014/main" id="{011DFC8F-5F8C-274A-941E-F6D5C8A84D90}"/>
              </a:ext>
            </a:extLst>
          </p:cNvPr>
          <p:cNvSpPr txBox="1">
            <a:spLocks/>
          </p:cNvSpPr>
          <p:nvPr/>
        </p:nvSpPr>
        <p:spPr>
          <a:xfrm>
            <a:off x="4948370" y="2194560"/>
            <a:ext cx="292169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buSzPts val="2400"/>
            </a:pPr>
            <a:r>
              <a:rPr lang="en-US" sz="1600" dirty="0">
                <a:effectLst/>
                <a:latin typeface="Calibri" panose="020F0502020204030204" pitchFamily="34" charset="0"/>
                <a:ea typeface="Calibri" panose="020F0502020204030204" pitchFamily="34" charset="0"/>
              </a:rPr>
              <a:t>Determines:</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rPr>
              <a:t> who can issue certain commands</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rPr>
              <a:t>who can make changes to the database</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rPr>
              <a:t>who can add new users</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rPr>
              <a:t>level of access a user can reach</a:t>
            </a:r>
          </a:p>
          <a:p>
            <a:pPr marL="685800" lvl="1" indent="-228600">
              <a:spcBef>
                <a:spcPts val="0"/>
              </a:spcBef>
              <a:buSzPts val="2400"/>
            </a:pPr>
            <a:endParaRPr lang="en-US" sz="1600" dirty="0">
              <a:effectLst/>
              <a:latin typeface="Calibri" panose="020F0502020204030204" pitchFamily="34" charset="0"/>
              <a:ea typeface="Calibri" panose="020F0502020204030204" pitchFamily="34" charset="0"/>
            </a:endParaRPr>
          </a:p>
          <a:p>
            <a:pPr marL="228600" indent="-228600">
              <a:spcBef>
                <a:spcPts val="0"/>
              </a:spcBef>
              <a:buSzPts val="2400"/>
            </a:pPr>
            <a:r>
              <a:rPr lang="en-US" sz="1600" dirty="0">
                <a:latin typeface="Calibri" panose="020F0502020204030204" pitchFamily="34" charset="0"/>
                <a:ea typeface="Calibri" panose="020F0502020204030204" pitchFamily="34" charset="0"/>
              </a:rPr>
              <a:t>A must for</a:t>
            </a:r>
            <a:r>
              <a:rPr lang="en-US" sz="1600" dirty="0">
                <a:effectLst/>
                <a:latin typeface="Calibri" panose="020F0502020204030204" pitchFamily="34" charset="0"/>
                <a:ea typeface="Calibri" panose="020F0502020204030204" pitchFamily="34" charset="0"/>
              </a:rPr>
              <a:t> </a:t>
            </a:r>
            <a:r>
              <a:rPr lang="en-US" sz="1600" dirty="0">
                <a:latin typeface="Calibri" panose="020F0502020204030204" pitchFamily="34" charset="0"/>
                <a:ea typeface="Calibri" panose="020F0502020204030204" pitchFamily="34" charset="0"/>
              </a:rPr>
              <a:t>c</a:t>
            </a:r>
            <a:r>
              <a:rPr lang="en-US" sz="1600" dirty="0">
                <a:effectLst/>
                <a:latin typeface="Calibri" panose="020F0502020204030204" pitchFamily="34" charset="0"/>
                <a:ea typeface="Calibri" panose="020F0502020204030204" pitchFamily="34" charset="0"/>
              </a:rPr>
              <a:t>ompanies</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rPr>
              <a:t>prevents malicious users from issuing commands they should not be able to.</a:t>
            </a:r>
          </a:p>
        </p:txBody>
      </p:sp>
      <p:sp>
        <p:nvSpPr>
          <p:cNvPr id="8" name="Google Shape;189;p8">
            <a:extLst>
              <a:ext uri="{FF2B5EF4-FFF2-40B4-BE49-F238E27FC236}">
                <a16:creationId xmlns:a16="http://schemas.microsoft.com/office/drawing/2014/main" id="{37910873-AF8C-CB6D-E9C3-7ABD8EAF069E}"/>
              </a:ext>
            </a:extLst>
          </p:cNvPr>
          <p:cNvSpPr txBox="1">
            <a:spLocks/>
          </p:cNvSpPr>
          <p:nvPr/>
        </p:nvSpPr>
        <p:spPr>
          <a:xfrm>
            <a:off x="8261176" y="2180611"/>
            <a:ext cx="292169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spcBef>
                <a:spcPts val="0"/>
              </a:spcBef>
              <a:buSzPts val="2400"/>
            </a:pPr>
            <a:r>
              <a:rPr lang="en-US" sz="1600" dirty="0">
                <a:effectLst/>
                <a:latin typeface="Calibri" panose="020F0502020204030204" pitchFamily="34" charset="0"/>
                <a:ea typeface="Calibri" panose="020F0502020204030204" pitchFamily="34" charset="0"/>
              </a:rPr>
              <a:t>Tracks what resources are used by a user while accessing the system</a:t>
            </a:r>
          </a:p>
          <a:p>
            <a:pPr marL="228600" indent="-228600">
              <a:spcBef>
                <a:spcPts val="0"/>
              </a:spcBef>
              <a:buSzPts val="2400"/>
            </a:pPr>
            <a:endParaRPr lang="en-US" sz="1600" dirty="0">
              <a:effectLst/>
              <a:latin typeface="Calibri" panose="020F0502020204030204" pitchFamily="34" charset="0"/>
              <a:ea typeface="Calibri" panose="020F0502020204030204" pitchFamily="34" charset="0"/>
            </a:endParaRPr>
          </a:p>
          <a:p>
            <a:pPr marL="228600" indent="-228600">
              <a:spcBef>
                <a:spcPts val="0"/>
              </a:spcBef>
              <a:buSzPts val="2400"/>
            </a:pPr>
            <a:r>
              <a:rPr lang="en-US" sz="1600" dirty="0">
                <a:effectLst/>
                <a:latin typeface="Calibri" panose="020F0502020204030204" pitchFamily="34" charset="0"/>
                <a:ea typeface="Calibri" panose="020F0502020204030204" pitchFamily="34" charset="0"/>
              </a:rPr>
              <a:t>Should track:</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rPr>
              <a:t>how much data is being set in a session</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rPr>
              <a:t>where it is being sent to</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rPr>
              <a:t>how long the user has had a session for</a:t>
            </a:r>
          </a:p>
          <a:p>
            <a:pPr marL="685800" lvl="1" indent="-228600">
              <a:spcBef>
                <a:spcPts val="0"/>
              </a:spcBef>
              <a:buSzPts val="2400"/>
            </a:pPr>
            <a:r>
              <a:rPr lang="en-US" sz="1600" dirty="0">
                <a:effectLst/>
                <a:latin typeface="Calibri" panose="020F0502020204030204" pitchFamily="34" charset="0"/>
                <a:ea typeface="Calibri" panose="020F0502020204030204" pitchFamily="34" charset="0"/>
              </a:rPr>
              <a:t> how often they do certain things</a:t>
            </a:r>
          </a:p>
        </p:txBody>
      </p:sp>
      <p:pic>
        <p:nvPicPr>
          <p:cNvPr id="22" name="Audio 21">
            <a:hlinkClick r:id="" action="ppaction://media"/>
            <a:extLst>
              <a:ext uri="{FF2B5EF4-FFF2-40B4-BE49-F238E27FC236}">
                <a16:creationId xmlns:a16="http://schemas.microsoft.com/office/drawing/2014/main" id="{45837276-9F1F-994E-315F-CD6ED381089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677"/>
    </mc:Choice>
    <mc:Fallback>
      <p:transition spd="slow" advTm="75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4020475" y="226491"/>
            <a:ext cx="8610600"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dirty="0"/>
              <a:t>Unit Test 1: </a:t>
            </a:r>
            <a:r>
              <a:rPr lang="en-US" sz="3200" dirty="0"/>
              <a:t>Is the value out of range?  </a:t>
            </a:r>
            <a:endParaRPr sz="3200" dirty="0"/>
          </a:p>
        </p:txBody>
      </p:sp>
      <p:sp>
        <p:nvSpPr>
          <p:cNvPr id="196" name="Google Shape;196;g9504e29505_0_0"/>
          <p:cNvSpPr txBox="1">
            <a:spLocks noGrp="1"/>
          </p:cNvSpPr>
          <p:nvPr>
            <p:ph type="body" idx="1"/>
          </p:nvPr>
        </p:nvSpPr>
        <p:spPr>
          <a:xfrm>
            <a:off x="706974" y="1519491"/>
            <a:ext cx="10820400" cy="129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Data type: Casting to out of range value</a:t>
            </a:r>
          </a:p>
          <a:p>
            <a:pPr marL="0" lvl="0" indent="0" algn="l" rtl="0">
              <a:lnSpc>
                <a:spcPct val="90000"/>
              </a:lnSpc>
              <a:spcBef>
                <a:spcPts val="1000"/>
              </a:spcBef>
              <a:spcAft>
                <a:spcPts val="0"/>
              </a:spcAft>
              <a:buSzPts val="1800"/>
              <a:buNone/>
            </a:pPr>
            <a:r>
              <a:rPr lang="en-US" dirty="0"/>
              <a:t>	- Assert that an out-of-range value cannot be cast to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A891AB4-DD17-B215-284F-DCA4374EF517}"/>
              </a:ext>
            </a:extLst>
          </p:cNvPr>
          <p:cNvPicPr>
            <a:picLocks noChangeAspect="1"/>
          </p:cNvPicPr>
          <p:nvPr/>
        </p:nvPicPr>
        <p:blipFill>
          <a:blip r:embed="rId7"/>
          <a:stretch>
            <a:fillRect/>
          </a:stretch>
        </p:blipFill>
        <p:spPr>
          <a:xfrm>
            <a:off x="1871913" y="2920009"/>
            <a:ext cx="8829173" cy="2037500"/>
          </a:xfrm>
          <a:prstGeom prst="rect">
            <a:avLst/>
          </a:prstGeom>
        </p:spPr>
      </p:pic>
      <p:pic>
        <p:nvPicPr>
          <p:cNvPr id="5" name="Picture 4">
            <a:extLst>
              <a:ext uri="{FF2B5EF4-FFF2-40B4-BE49-F238E27FC236}">
                <a16:creationId xmlns:a16="http://schemas.microsoft.com/office/drawing/2014/main" id="{1C955ED1-B01E-BE1B-8BD7-AEE0CB38BB13}"/>
              </a:ext>
            </a:extLst>
          </p:cNvPr>
          <p:cNvPicPr>
            <a:picLocks noChangeAspect="1"/>
          </p:cNvPicPr>
          <p:nvPr/>
        </p:nvPicPr>
        <p:blipFill>
          <a:blip r:embed="rId8"/>
          <a:stretch>
            <a:fillRect/>
          </a:stretch>
        </p:blipFill>
        <p:spPr>
          <a:xfrm>
            <a:off x="1871913" y="5167057"/>
            <a:ext cx="8829172" cy="1558092"/>
          </a:xfrm>
          <a:prstGeom prst="rect">
            <a:avLst/>
          </a:prstGeom>
        </p:spPr>
      </p:pic>
      <p:pic>
        <p:nvPicPr>
          <p:cNvPr id="192" name="Audio 191">
            <a:hlinkClick r:id="" action="ppaction://media"/>
            <a:extLst>
              <a:ext uri="{FF2B5EF4-FFF2-40B4-BE49-F238E27FC236}">
                <a16:creationId xmlns:a16="http://schemas.microsoft.com/office/drawing/2014/main" id="{351C89CF-9C01-50DC-91D5-A67DDD77650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450000" t="-231250" r="-450000" b="-231250"/>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218"/>
    </mc:Choice>
    <mc:Fallback>
      <p:transition spd="slow" advTm="13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1985</TotalTime>
  <Words>4692</Words>
  <Application>Microsoft Office PowerPoint</Application>
  <PresentationFormat>Widescreen</PresentationFormat>
  <Paragraphs>423</Paragraphs>
  <Slides>18</Slides>
  <Notes>18</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Century Gothic</vt:lpstr>
      <vt:lpstr>Arial</vt:lpstr>
      <vt:lpstr>Times New Roman</vt:lpstr>
      <vt:lpstr>Calibri</vt:lpstr>
      <vt:lpstr>Vapor Trail</vt:lpstr>
      <vt:lpstr>Green Pace</vt:lpstr>
      <vt:lpstr>OVERVIEW: DEFENSE IN DEPTH</vt:lpstr>
      <vt:lpstr>THREATS MATRIX</vt:lpstr>
      <vt:lpstr>10 PRINCIPLES</vt:lpstr>
      <vt:lpstr>CODING STANDARDS</vt:lpstr>
      <vt:lpstr>CODING STANDARDS</vt:lpstr>
      <vt:lpstr>ENCRYPTION POLICIES</vt:lpstr>
      <vt:lpstr>TRIPLE-A POLICIES</vt:lpstr>
      <vt:lpstr>Unit Test 1: Is the value out of range?  </vt:lpstr>
      <vt:lpstr>Unit Test 2: Has the allocated resource been properly deallocated? </vt:lpstr>
      <vt:lpstr>Unit Test 3: Is an exception thrown? </vt:lpstr>
      <vt:lpstr>Unit Test 4: Is a valid data value used?</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McNeil, Kathryn</cp:lastModifiedBy>
  <cp:revision>21</cp:revision>
  <dcterms:created xsi:type="dcterms:W3CDTF">2020-08-19T17:59:24Z</dcterms:created>
  <dcterms:modified xsi:type="dcterms:W3CDTF">2022-12-12T00:39:47Z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